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36"/>
  </p:notesMasterIdLst>
  <p:sldIdLst>
    <p:sldId id="296" r:id="rId2"/>
    <p:sldId id="308" r:id="rId3"/>
    <p:sldId id="339" r:id="rId4"/>
    <p:sldId id="465" r:id="rId5"/>
    <p:sldId id="306" r:id="rId6"/>
    <p:sldId id="323" r:id="rId7"/>
    <p:sldId id="438" r:id="rId8"/>
    <p:sldId id="467" r:id="rId9"/>
    <p:sldId id="474" r:id="rId10"/>
    <p:sldId id="466" r:id="rId11"/>
    <p:sldId id="475" r:id="rId12"/>
    <p:sldId id="440" r:id="rId13"/>
    <p:sldId id="443" r:id="rId14"/>
    <p:sldId id="324" r:id="rId15"/>
    <p:sldId id="441" r:id="rId16"/>
    <p:sldId id="444" r:id="rId17"/>
    <p:sldId id="468" r:id="rId18"/>
    <p:sldId id="325" r:id="rId19"/>
    <p:sldId id="470" r:id="rId20"/>
    <p:sldId id="476" r:id="rId21"/>
    <p:sldId id="480" r:id="rId22"/>
    <p:sldId id="471" r:id="rId23"/>
    <p:sldId id="447" r:id="rId24"/>
    <p:sldId id="472" r:id="rId25"/>
    <p:sldId id="477" r:id="rId26"/>
    <p:sldId id="473" r:id="rId27"/>
    <p:sldId id="454" r:id="rId28"/>
    <p:sldId id="334" r:id="rId29"/>
    <p:sldId id="455" r:id="rId30"/>
    <p:sldId id="479" r:id="rId31"/>
    <p:sldId id="456" r:id="rId32"/>
    <p:sldId id="478" r:id="rId33"/>
    <p:sldId id="281" r:id="rId34"/>
    <p:sldId id="33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9EC027-B38C-523F-0474-7EA263DF58A6}" name="Yolisa Dyasi" initials="YD" userId="Yolisa Dyasi" providerId="None"/>
  <p188:author id="{D760AE2C-618A-73D5-A28E-E5EA952B0634}" name="Yolisa Dyasi" initials="YD" userId="S::taxqueries@thesait.org.za::11a24d72-326b-4809-88f9-a5b09e7d18fd" providerId="AD"/>
  <p188:author id="{A688E5EF-3A46-E6B2-8352-4D0639AEE8EE}" name="Frikkie de Jager" initials="Fd" userId="bdb1aeacbf645575" providerId="Windows Live"/>
  <p188:author id="{7AA591F8-85F6-1622-7F67-8404BFC09A92}" name="Cecile Diedricks" initials="CD" userId="Cecile Diedrick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22A"/>
    <a:srgbClr val="232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17B9A-220A-4469-B621-A97AD7D73DCD}" v="113" dt="2025-03-05T10:08:42.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19" autoAdjust="0"/>
    <p:restoredTop sz="94657"/>
  </p:normalViewPr>
  <p:slideViewPr>
    <p:cSldViewPr snapToGrid="0" snapToObjects="1">
      <p:cViewPr varScale="1">
        <p:scale>
          <a:sx n="92" d="100"/>
          <a:sy n="92" d="100"/>
        </p:scale>
        <p:origin x="96"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lisa Dyasi" userId="11a24d72-326b-4809-88f9-a5b09e7d18fd" providerId="ADAL" clId="{25F17B9A-220A-4469-B621-A97AD7D73DCD}"/>
    <pc:docChg chg="undo custSel addSld modSld">
      <pc:chgData name="Yolisa Dyasi" userId="11a24d72-326b-4809-88f9-a5b09e7d18fd" providerId="ADAL" clId="{25F17B9A-220A-4469-B621-A97AD7D73DCD}" dt="2025-03-05T10:10:49.433" v="354" actId="20577"/>
      <pc:docMkLst>
        <pc:docMk/>
      </pc:docMkLst>
      <pc:sldChg chg="addSp delSp modSp add mod">
        <pc:chgData name="Yolisa Dyasi" userId="11a24d72-326b-4809-88f9-a5b09e7d18fd" providerId="ADAL" clId="{25F17B9A-220A-4469-B621-A97AD7D73DCD}" dt="2025-03-05T10:10:49.433" v="354" actId="20577"/>
        <pc:sldMkLst>
          <pc:docMk/>
          <pc:sldMk cId="1987214912" sldId="480"/>
        </pc:sldMkLst>
        <pc:spChg chg="mod">
          <ac:chgData name="Yolisa Dyasi" userId="11a24d72-326b-4809-88f9-a5b09e7d18fd" providerId="ADAL" clId="{25F17B9A-220A-4469-B621-A97AD7D73DCD}" dt="2025-03-05T10:09:18.956" v="338" actId="1076"/>
          <ac:spMkLst>
            <pc:docMk/>
            <pc:sldMk cId="1987214912" sldId="480"/>
            <ac:spMk id="2" creationId="{BB4E5C1E-7C13-2FA2-74D6-930081BC5F78}"/>
          </ac:spMkLst>
        </pc:spChg>
        <pc:spChg chg="del mod">
          <ac:chgData name="Yolisa Dyasi" userId="11a24d72-326b-4809-88f9-a5b09e7d18fd" providerId="ADAL" clId="{25F17B9A-220A-4469-B621-A97AD7D73DCD}" dt="2025-03-05T09:59:31.148" v="36" actId="3680"/>
          <ac:spMkLst>
            <pc:docMk/>
            <pc:sldMk cId="1987214912" sldId="480"/>
            <ac:spMk id="3" creationId="{38FDE0FB-4914-6147-2DB1-4BB042ECE50E}"/>
          </ac:spMkLst>
        </pc:spChg>
        <pc:graphicFrameChg chg="add mod ord modGraphic">
          <ac:chgData name="Yolisa Dyasi" userId="11a24d72-326b-4809-88f9-a5b09e7d18fd" providerId="ADAL" clId="{25F17B9A-220A-4469-B621-A97AD7D73DCD}" dt="2025-03-05T10:10:49.433" v="354" actId="20577"/>
          <ac:graphicFrameMkLst>
            <pc:docMk/>
            <pc:sldMk cId="1987214912" sldId="480"/>
            <ac:graphicFrameMk id="5" creationId="{CCD1D64A-B982-8A5B-FB5E-58541DAA32D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005D8B-A5A1-4915-A693-3381557FFBC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ZA"/>
        </a:p>
      </dgm:t>
    </dgm:pt>
    <dgm:pt modelId="{91BAA030-85B1-4F56-813F-773EBEA19DD5}">
      <dgm:prSet phldrT="[Text]"/>
      <dgm:spPr/>
      <dgm:t>
        <a:bodyPr/>
        <a:lstStyle/>
        <a:p>
          <a:r>
            <a:rPr lang="en-US" dirty="0"/>
            <a:t>11 months back</a:t>
          </a:r>
          <a:endParaRPr lang="en-ZA" dirty="0"/>
        </a:p>
      </dgm:t>
    </dgm:pt>
    <dgm:pt modelId="{4A8DE739-43F1-4087-AC73-894E1FDC064F}" type="parTrans" cxnId="{AD37E378-A0AE-4800-810B-86C2A9B7D349}">
      <dgm:prSet/>
      <dgm:spPr/>
      <dgm:t>
        <a:bodyPr/>
        <a:lstStyle/>
        <a:p>
          <a:endParaRPr lang="en-ZA"/>
        </a:p>
      </dgm:t>
    </dgm:pt>
    <dgm:pt modelId="{F619EB77-D5BF-40B5-9B0E-8203269EF9E0}" type="sibTrans" cxnId="{AD37E378-A0AE-4800-810B-86C2A9B7D349}">
      <dgm:prSet/>
      <dgm:spPr/>
      <dgm:t>
        <a:bodyPr/>
        <a:lstStyle/>
        <a:p>
          <a:endParaRPr lang="en-ZA"/>
        </a:p>
      </dgm:t>
    </dgm:pt>
    <dgm:pt modelId="{3C94DBE1-DE59-4E45-92D6-51E801D14BF2}">
      <dgm:prSet phldrT="[Text]"/>
      <dgm:spPr/>
      <dgm:t>
        <a:bodyPr/>
        <a:lstStyle/>
        <a:p>
          <a:r>
            <a:rPr lang="en-US" dirty="0"/>
            <a:t>Current</a:t>
          </a:r>
          <a:endParaRPr lang="en-ZA" dirty="0"/>
        </a:p>
      </dgm:t>
    </dgm:pt>
    <dgm:pt modelId="{F032BB94-38EB-422C-A69E-6530641B7F00}" type="parTrans" cxnId="{32FA4AA7-61C8-43EF-A7DC-702FC94311DA}">
      <dgm:prSet/>
      <dgm:spPr/>
      <dgm:t>
        <a:bodyPr/>
        <a:lstStyle/>
        <a:p>
          <a:endParaRPr lang="en-ZA"/>
        </a:p>
      </dgm:t>
    </dgm:pt>
    <dgm:pt modelId="{96A7E69F-EFA9-4238-B73B-4557EBB8284D}" type="sibTrans" cxnId="{32FA4AA7-61C8-43EF-A7DC-702FC94311DA}">
      <dgm:prSet/>
      <dgm:spPr/>
      <dgm:t>
        <a:bodyPr/>
        <a:lstStyle/>
        <a:p>
          <a:endParaRPr lang="en-ZA"/>
        </a:p>
      </dgm:t>
    </dgm:pt>
    <dgm:pt modelId="{5DBA9E98-20E6-40BE-976A-ABF99E3245E8}">
      <dgm:prSet phldrT="[Text]"/>
      <dgm:spPr/>
      <dgm:t>
        <a:bodyPr/>
        <a:lstStyle/>
        <a:p>
          <a:r>
            <a:rPr lang="en-US" dirty="0"/>
            <a:t>1 month forward</a:t>
          </a:r>
          <a:endParaRPr lang="en-ZA" dirty="0"/>
        </a:p>
      </dgm:t>
    </dgm:pt>
    <dgm:pt modelId="{D2575833-C7A8-4A56-8620-9040BA85352B}" type="parTrans" cxnId="{527BE9D3-9A53-41C3-A2E6-E9CFA8E7ABD7}">
      <dgm:prSet/>
      <dgm:spPr/>
      <dgm:t>
        <a:bodyPr/>
        <a:lstStyle/>
        <a:p>
          <a:endParaRPr lang="en-ZA"/>
        </a:p>
      </dgm:t>
    </dgm:pt>
    <dgm:pt modelId="{CC26A096-AE71-451E-B59F-D368574EA4E6}" type="sibTrans" cxnId="{527BE9D3-9A53-41C3-A2E6-E9CFA8E7ABD7}">
      <dgm:prSet/>
      <dgm:spPr/>
      <dgm:t>
        <a:bodyPr/>
        <a:lstStyle/>
        <a:p>
          <a:endParaRPr lang="en-ZA"/>
        </a:p>
      </dgm:t>
    </dgm:pt>
    <dgm:pt modelId="{BDE005DF-94C8-4634-BA0B-69A6E107F642}" type="pres">
      <dgm:prSet presAssocID="{C7005D8B-A5A1-4915-A693-3381557FFBC9}" presName="Name0" presStyleCnt="0">
        <dgm:presLayoutVars>
          <dgm:chMax val="11"/>
          <dgm:chPref val="11"/>
          <dgm:dir/>
          <dgm:resizeHandles/>
        </dgm:presLayoutVars>
      </dgm:prSet>
      <dgm:spPr/>
    </dgm:pt>
    <dgm:pt modelId="{72426F3A-04AB-4792-A997-BE9B65DFCD2F}" type="pres">
      <dgm:prSet presAssocID="{5DBA9E98-20E6-40BE-976A-ABF99E3245E8}" presName="Accent3" presStyleCnt="0"/>
      <dgm:spPr/>
    </dgm:pt>
    <dgm:pt modelId="{2E03F88D-9182-43D2-BE84-E4261075A976}" type="pres">
      <dgm:prSet presAssocID="{5DBA9E98-20E6-40BE-976A-ABF99E3245E8}" presName="Accent" presStyleLbl="node1" presStyleIdx="0" presStyleCnt="3"/>
      <dgm:spPr/>
    </dgm:pt>
    <dgm:pt modelId="{C5AF28A7-D8FC-4245-9CFE-AA154D1B8560}" type="pres">
      <dgm:prSet presAssocID="{5DBA9E98-20E6-40BE-976A-ABF99E3245E8}" presName="ParentBackground3" presStyleCnt="0"/>
      <dgm:spPr/>
    </dgm:pt>
    <dgm:pt modelId="{2FE5E557-B69C-49D8-A804-3BE7B83EC885}" type="pres">
      <dgm:prSet presAssocID="{5DBA9E98-20E6-40BE-976A-ABF99E3245E8}" presName="ParentBackground" presStyleLbl="fgAcc1" presStyleIdx="0" presStyleCnt="3"/>
      <dgm:spPr/>
    </dgm:pt>
    <dgm:pt modelId="{24D1761D-D8E0-4365-8543-E600686EDA66}" type="pres">
      <dgm:prSet presAssocID="{5DBA9E98-20E6-40BE-976A-ABF99E3245E8}" presName="Parent3" presStyleLbl="revTx" presStyleIdx="0" presStyleCnt="0">
        <dgm:presLayoutVars>
          <dgm:chMax val="1"/>
          <dgm:chPref val="1"/>
          <dgm:bulletEnabled val="1"/>
        </dgm:presLayoutVars>
      </dgm:prSet>
      <dgm:spPr/>
    </dgm:pt>
    <dgm:pt modelId="{9FAECC37-CBF7-4A42-8182-3BA8C2EC54C6}" type="pres">
      <dgm:prSet presAssocID="{3C94DBE1-DE59-4E45-92D6-51E801D14BF2}" presName="Accent2" presStyleCnt="0"/>
      <dgm:spPr/>
    </dgm:pt>
    <dgm:pt modelId="{8B7FA807-F794-4EFE-8A3D-2C7F2E72FE95}" type="pres">
      <dgm:prSet presAssocID="{3C94DBE1-DE59-4E45-92D6-51E801D14BF2}" presName="Accent" presStyleLbl="node1" presStyleIdx="1" presStyleCnt="3"/>
      <dgm:spPr/>
    </dgm:pt>
    <dgm:pt modelId="{CC3C30F4-D2A5-4824-92A6-E3032FCD3D6E}" type="pres">
      <dgm:prSet presAssocID="{3C94DBE1-DE59-4E45-92D6-51E801D14BF2}" presName="ParentBackground2" presStyleCnt="0"/>
      <dgm:spPr/>
    </dgm:pt>
    <dgm:pt modelId="{E384FF90-D173-4021-A890-C0F95A6111A7}" type="pres">
      <dgm:prSet presAssocID="{3C94DBE1-DE59-4E45-92D6-51E801D14BF2}" presName="ParentBackground" presStyleLbl="fgAcc1" presStyleIdx="1" presStyleCnt="3"/>
      <dgm:spPr/>
    </dgm:pt>
    <dgm:pt modelId="{392D71B4-41CB-484B-A850-15C7003DAEC6}" type="pres">
      <dgm:prSet presAssocID="{3C94DBE1-DE59-4E45-92D6-51E801D14BF2}" presName="Parent2" presStyleLbl="revTx" presStyleIdx="0" presStyleCnt="0">
        <dgm:presLayoutVars>
          <dgm:chMax val="1"/>
          <dgm:chPref val="1"/>
          <dgm:bulletEnabled val="1"/>
        </dgm:presLayoutVars>
      </dgm:prSet>
      <dgm:spPr/>
    </dgm:pt>
    <dgm:pt modelId="{C4EAEBB5-3A5A-4D4C-AD5B-D0BDAE1BDF4B}" type="pres">
      <dgm:prSet presAssocID="{91BAA030-85B1-4F56-813F-773EBEA19DD5}" presName="Accent1" presStyleCnt="0"/>
      <dgm:spPr/>
    </dgm:pt>
    <dgm:pt modelId="{FBBFBB86-1492-4935-829B-D1709AB75CC0}" type="pres">
      <dgm:prSet presAssocID="{91BAA030-85B1-4F56-813F-773EBEA19DD5}" presName="Accent" presStyleLbl="node1" presStyleIdx="2" presStyleCnt="3"/>
      <dgm:spPr/>
    </dgm:pt>
    <dgm:pt modelId="{BFC78A27-2F75-4BA8-B67E-1AFECFBDEFAE}" type="pres">
      <dgm:prSet presAssocID="{91BAA030-85B1-4F56-813F-773EBEA19DD5}" presName="ParentBackground1" presStyleCnt="0"/>
      <dgm:spPr/>
    </dgm:pt>
    <dgm:pt modelId="{87317E1C-EE84-4847-9F23-2E16C41E920A}" type="pres">
      <dgm:prSet presAssocID="{91BAA030-85B1-4F56-813F-773EBEA19DD5}" presName="ParentBackground" presStyleLbl="fgAcc1" presStyleIdx="2" presStyleCnt="3"/>
      <dgm:spPr/>
    </dgm:pt>
    <dgm:pt modelId="{C046DD3D-7F78-440A-92B4-5BC7C3DE69F6}" type="pres">
      <dgm:prSet presAssocID="{91BAA030-85B1-4F56-813F-773EBEA19DD5}" presName="Parent1" presStyleLbl="revTx" presStyleIdx="0" presStyleCnt="0">
        <dgm:presLayoutVars>
          <dgm:chMax val="1"/>
          <dgm:chPref val="1"/>
          <dgm:bulletEnabled val="1"/>
        </dgm:presLayoutVars>
      </dgm:prSet>
      <dgm:spPr/>
    </dgm:pt>
  </dgm:ptLst>
  <dgm:cxnLst>
    <dgm:cxn modelId="{51342709-D79E-46ED-9C6F-ADD0BA602DAB}" type="presOf" srcId="{C7005D8B-A5A1-4915-A693-3381557FFBC9}" destId="{BDE005DF-94C8-4634-BA0B-69A6E107F642}" srcOrd="0" destOrd="0" presId="urn:microsoft.com/office/officeart/2011/layout/CircleProcess"/>
    <dgm:cxn modelId="{04DA1E39-9741-455D-B62A-C9A3D8D784A8}" type="presOf" srcId="{5DBA9E98-20E6-40BE-976A-ABF99E3245E8}" destId="{24D1761D-D8E0-4365-8543-E600686EDA66}" srcOrd="1" destOrd="0" presId="urn:microsoft.com/office/officeart/2011/layout/CircleProcess"/>
    <dgm:cxn modelId="{B99E6C4A-B367-493A-B13E-E9EE158988D1}" type="presOf" srcId="{3C94DBE1-DE59-4E45-92D6-51E801D14BF2}" destId="{392D71B4-41CB-484B-A850-15C7003DAEC6}" srcOrd="1" destOrd="0" presId="urn:microsoft.com/office/officeart/2011/layout/CircleProcess"/>
    <dgm:cxn modelId="{E7609D70-CD04-46E1-96EA-635F6D287132}" type="presOf" srcId="{3C94DBE1-DE59-4E45-92D6-51E801D14BF2}" destId="{E384FF90-D173-4021-A890-C0F95A6111A7}" srcOrd="0" destOrd="0" presId="urn:microsoft.com/office/officeart/2011/layout/CircleProcess"/>
    <dgm:cxn modelId="{AD37E378-A0AE-4800-810B-86C2A9B7D349}" srcId="{C7005D8B-A5A1-4915-A693-3381557FFBC9}" destId="{91BAA030-85B1-4F56-813F-773EBEA19DD5}" srcOrd="0" destOrd="0" parTransId="{4A8DE739-43F1-4087-AC73-894E1FDC064F}" sibTransId="{F619EB77-D5BF-40B5-9B0E-8203269EF9E0}"/>
    <dgm:cxn modelId="{AC67FC89-000B-45AD-A675-60943C68824D}" type="presOf" srcId="{91BAA030-85B1-4F56-813F-773EBEA19DD5}" destId="{C046DD3D-7F78-440A-92B4-5BC7C3DE69F6}" srcOrd="1" destOrd="0" presId="urn:microsoft.com/office/officeart/2011/layout/CircleProcess"/>
    <dgm:cxn modelId="{186B7F8C-8CC6-47AE-9FC1-9870F1DAB709}" type="presOf" srcId="{91BAA030-85B1-4F56-813F-773EBEA19DD5}" destId="{87317E1C-EE84-4847-9F23-2E16C41E920A}" srcOrd="0" destOrd="0" presId="urn:microsoft.com/office/officeart/2011/layout/CircleProcess"/>
    <dgm:cxn modelId="{2CDECA90-A207-4B32-95AC-4646C1649BDC}" type="presOf" srcId="{5DBA9E98-20E6-40BE-976A-ABF99E3245E8}" destId="{2FE5E557-B69C-49D8-A804-3BE7B83EC885}" srcOrd="0" destOrd="0" presId="urn:microsoft.com/office/officeart/2011/layout/CircleProcess"/>
    <dgm:cxn modelId="{32FA4AA7-61C8-43EF-A7DC-702FC94311DA}" srcId="{C7005D8B-A5A1-4915-A693-3381557FFBC9}" destId="{3C94DBE1-DE59-4E45-92D6-51E801D14BF2}" srcOrd="1" destOrd="0" parTransId="{F032BB94-38EB-422C-A69E-6530641B7F00}" sibTransId="{96A7E69F-EFA9-4238-B73B-4557EBB8284D}"/>
    <dgm:cxn modelId="{527BE9D3-9A53-41C3-A2E6-E9CFA8E7ABD7}" srcId="{C7005D8B-A5A1-4915-A693-3381557FFBC9}" destId="{5DBA9E98-20E6-40BE-976A-ABF99E3245E8}" srcOrd="2" destOrd="0" parTransId="{D2575833-C7A8-4A56-8620-9040BA85352B}" sibTransId="{CC26A096-AE71-451E-B59F-D368574EA4E6}"/>
    <dgm:cxn modelId="{793A5DDF-62E1-4FAF-92F1-B277CCAC1CA2}" type="presParOf" srcId="{BDE005DF-94C8-4634-BA0B-69A6E107F642}" destId="{72426F3A-04AB-4792-A997-BE9B65DFCD2F}" srcOrd="0" destOrd="0" presId="urn:microsoft.com/office/officeart/2011/layout/CircleProcess"/>
    <dgm:cxn modelId="{AA5FF6B0-6988-44DF-ABC5-87DDF22326CB}" type="presParOf" srcId="{72426F3A-04AB-4792-A997-BE9B65DFCD2F}" destId="{2E03F88D-9182-43D2-BE84-E4261075A976}" srcOrd="0" destOrd="0" presId="urn:microsoft.com/office/officeart/2011/layout/CircleProcess"/>
    <dgm:cxn modelId="{49251AA8-09C0-4A33-A917-7638B019F59C}" type="presParOf" srcId="{BDE005DF-94C8-4634-BA0B-69A6E107F642}" destId="{C5AF28A7-D8FC-4245-9CFE-AA154D1B8560}" srcOrd="1" destOrd="0" presId="urn:microsoft.com/office/officeart/2011/layout/CircleProcess"/>
    <dgm:cxn modelId="{2929F6F1-2530-475D-B2C4-37315E98604E}" type="presParOf" srcId="{C5AF28A7-D8FC-4245-9CFE-AA154D1B8560}" destId="{2FE5E557-B69C-49D8-A804-3BE7B83EC885}" srcOrd="0" destOrd="0" presId="urn:microsoft.com/office/officeart/2011/layout/CircleProcess"/>
    <dgm:cxn modelId="{30A39BAC-4A93-405A-B700-9346932620FA}" type="presParOf" srcId="{BDE005DF-94C8-4634-BA0B-69A6E107F642}" destId="{24D1761D-D8E0-4365-8543-E600686EDA66}" srcOrd="2" destOrd="0" presId="urn:microsoft.com/office/officeart/2011/layout/CircleProcess"/>
    <dgm:cxn modelId="{0A8DDC91-C1A7-47DE-96D3-4828931B2A91}" type="presParOf" srcId="{BDE005DF-94C8-4634-BA0B-69A6E107F642}" destId="{9FAECC37-CBF7-4A42-8182-3BA8C2EC54C6}" srcOrd="3" destOrd="0" presId="urn:microsoft.com/office/officeart/2011/layout/CircleProcess"/>
    <dgm:cxn modelId="{BE2843F4-C30C-4DDE-B131-C64017CDEE3C}" type="presParOf" srcId="{9FAECC37-CBF7-4A42-8182-3BA8C2EC54C6}" destId="{8B7FA807-F794-4EFE-8A3D-2C7F2E72FE95}" srcOrd="0" destOrd="0" presId="urn:microsoft.com/office/officeart/2011/layout/CircleProcess"/>
    <dgm:cxn modelId="{8743EBCE-3F7C-4635-96A4-B74A847B0A80}" type="presParOf" srcId="{BDE005DF-94C8-4634-BA0B-69A6E107F642}" destId="{CC3C30F4-D2A5-4824-92A6-E3032FCD3D6E}" srcOrd="4" destOrd="0" presId="urn:microsoft.com/office/officeart/2011/layout/CircleProcess"/>
    <dgm:cxn modelId="{5C0BF24D-7089-4BBF-AD66-EE38A180D360}" type="presParOf" srcId="{CC3C30F4-D2A5-4824-92A6-E3032FCD3D6E}" destId="{E384FF90-D173-4021-A890-C0F95A6111A7}" srcOrd="0" destOrd="0" presId="urn:microsoft.com/office/officeart/2011/layout/CircleProcess"/>
    <dgm:cxn modelId="{CC725418-CB7D-4AAD-8A1D-6D7C780FAD46}" type="presParOf" srcId="{BDE005DF-94C8-4634-BA0B-69A6E107F642}" destId="{392D71B4-41CB-484B-A850-15C7003DAEC6}" srcOrd="5" destOrd="0" presId="urn:microsoft.com/office/officeart/2011/layout/CircleProcess"/>
    <dgm:cxn modelId="{F2416A79-766D-4A26-916C-8474D6272CC4}" type="presParOf" srcId="{BDE005DF-94C8-4634-BA0B-69A6E107F642}" destId="{C4EAEBB5-3A5A-4D4C-AD5B-D0BDAE1BDF4B}" srcOrd="6" destOrd="0" presId="urn:microsoft.com/office/officeart/2011/layout/CircleProcess"/>
    <dgm:cxn modelId="{EF9A8750-30B8-4700-BD71-9D0096FD4A1A}" type="presParOf" srcId="{C4EAEBB5-3A5A-4D4C-AD5B-D0BDAE1BDF4B}" destId="{FBBFBB86-1492-4935-829B-D1709AB75CC0}" srcOrd="0" destOrd="0" presId="urn:microsoft.com/office/officeart/2011/layout/CircleProcess"/>
    <dgm:cxn modelId="{3B744D4B-0C40-4330-8003-76F5DE4EC1D8}" type="presParOf" srcId="{BDE005DF-94C8-4634-BA0B-69A6E107F642}" destId="{BFC78A27-2F75-4BA8-B67E-1AFECFBDEFAE}" srcOrd="7" destOrd="0" presId="urn:microsoft.com/office/officeart/2011/layout/CircleProcess"/>
    <dgm:cxn modelId="{AAF252FC-AA3D-4747-8B37-8293B0E25EFF}" type="presParOf" srcId="{BFC78A27-2F75-4BA8-B67E-1AFECFBDEFAE}" destId="{87317E1C-EE84-4847-9F23-2E16C41E920A}" srcOrd="0" destOrd="0" presId="urn:microsoft.com/office/officeart/2011/layout/CircleProcess"/>
    <dgm:cxn modelId="{050C718B-5F9F-41B6-8EF2-D468E74D5B30}" type="presParOf" srcId="{BDE005DF-94C8-4634-BA0B-69A6E107F642}" destId="{C046DD3D-7F78-440A-92B4-5BC7C3DE69F6}"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3F88D-9182-43D2-BE84-E4261075A976}">
      <dsp:nvSpPr>
        <dsp:cNvPr id="0" name=""/>
        <dsp:cNvSpPr/>
      </dsp:nvSpPr>
      <dsp:spPr>
        <a:xfrm>
          <a:off x="5625185" y="1482419"/>
          <a:ext cx="2453805" cy="24542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5E557-B69C-49D8-A804-3BE7B83EC885}">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1 month forward</a:t>
          </a:r>
          <a:endParaRPr lang="en-ZA" sz="3600" kern="1200" dirty="0"/>
        </a:p>
      </dsp:txBody>
      <dsp:txXfrm>
        <a:off x="6034153" y="1891534"/>
        <a:ext cx="1635870" cy="1636029"/>
      </dsp:txXfrm>
    </dsp:sp>
    <dsp:sp modelId="{8B7FA807-F794-4EFE-8A3D-2C7F2E72FE95}">
      <dsp:nvSpPr>
        <dsp:cNvPr id="0" name=""/>
        <dsp:cNvSpPr/>
      </dsp:nvSpPr>
      <dsp:spPr>
        <a:xfrm rot="2700000">
          <a:off x="3092062" y="1485386"/>
          <a:ext cx="2447894" cy="244789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4FF90-D173-4021-A890-C0F95A6111A7}">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Current</a:t>
          </a:r>
          <a:endParaRPr lang="en-ZA" sz="3600" kern="1200" dirty="0"/>
        </a:p>
      </dsp:txBody>
      <dsp:txXfrm>
        <a:off x="3498075" y="1891534"/>
        <a:ext cx="1635870" cy="1636029"/>
      </dsp:txXfrm>
    </dsp:sp>
    <dsp:sp modelId="{FBBFBB86-1492-4935-829B-D1709AB75CC0}">
      <dsp:nvSpPr>
        <dsp:cNvPr id="0" name=""/>
        <dsp:cNvSpPr/>
      </dsp:nvSpPr>
      <dsp:spPr>
        <a:xfrm rot="2700000">
          <a:off x="555984" y="1485386"/>
          <a:ext cx="2447894" cy="244789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317E1C-EE84-4847-9F23-2E16C41E920A}">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11 months back</a:t>
          </a:r>
          <a:endParaRPr lang="en-ZA" sz="3600" kern="1200" dirty="0"/>
        </a:p>
      </dsp:txBody>
      <dsp:txXfrm>
        <a:off x="961997" y="1891534"/>
        <a:ext cx="1635870" cy="163602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D03CE-CE15-654C-BE73-AEF2C3E2089D}" type="datetimeFigureOut">
              <a:rPr lang="en-US" smtClean="0"/>
              <a:t>3/5/2025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CE038-CAFB-FA49-888E-A70B7775F7DE}" type="slidenum">
              <a:rPr lang="en-US" smtClean="0"/>
              <a:t>‹#›</a:t>
            </a:fld>
            <a:endParaRPr lang="en-US" dirty="0"/>
          </a:p>
        </p:txBody>
      </p:sp>
    </p:spTree>
    <p:extLst>
      <p:ext uri="{BB962C8B-B14F-4D97-AF65-F5344CB8AC3E}">
        <p14:creationId xmlns:p14="http://schemas.microsoft.com/office/powerpoint/2010/main" val="344607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3574D-A5EB-0E4F-87AB-86061FF12F1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85D95BA-1CA3-3B4A-994F-86C11B5695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E00841B-995E-4B47-9401-52AA58127B23}"/>
              </a:ext>
            </a:extLst>
          </p:cNvPr>
          <p:cNvSpPr>
            <a:spLocks noGrp="1"/>
          </p:cNvSpPr>
          <p:nvPr>
            <p:ph type="dt" sz="half" idx="10"/>
          </p:nvPr>
        </p:nvSpPr>
        <p:spPr/>
        <p:txBody>
          <a:bodyPr/>
          <a:lstStyle/>
          <a:p>
            <a:fld id="{426B5A5B-480F-6D49-8728-AB048B668816}" type="datetimeFigureOut">
              <a:rPr lang="en-US" smtClean="0"/>
              <a:t>3/5/2025</a:t>
            </a:fld>
            <a:endParaRPr lang="en-US" dirty="0"/>
          </a:p>
        </p:txBody>
      </p:sp>
      <p:sp>
        <p:nvSpPr>
          <p:cNvPr id="5" name="Footer Placeholder 4">
            <a:extLst>
              <a:ext uri="{FF2B5EF4-FFF2-40B4-BE49-F238E27FC236}">
                <a16:creationId xmlns:a16="http://schemas.microsoft.com/office/drawing/2014/main" id="{38447492-741D-C648-8EEE-6120DAD445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21AD85-DE17-D844-B39B-F5F1C27AAB92}"/>
              </a:ext>
            </a:extLst>
          </p:cNvPr>
          <p:cNvSpPr>
            <a:spLocks noGrp="1"/>
          </p:cNvSpPr>
          <p:nvPr>
            <p:ph type="sldNum" sz="quarter" idx="12"/>
          </p:nvPr>
        </p:nvSpPr>
        <p:spPr/>
        <p:txBody>
          <a:bodyPr/>
          <a:lstStyle/>
          <a:p>
            <a:fld id="{907E9D22-DA92-0843-B16B-C0C773D7D6B2}" type="slidenum">
              <a:rPr lang="en-US" smtClean="0"/>
              <a:t>‹#›</a:t>
            </a:fld>
            <a:endParaRPr lang="en-US" dirty="0"/>
          </a:p>
        </p:txBody>
      </p:sp>
    </p:spTree>
    <p:extLst>
      <p:ext uri="{BB962C8B-B14F-4D97-AF65-F5344CB8AC3E}">
        <p14:creationId xmlns:p14="http://schemas.microsoft.com/office/powerpoint/2010/main" val="249736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28AC-EC78-204B-9A44-8553F34C4F1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6B417E4-D9FF-0B44-BC86-259911E0FF9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FD8EBD-AD3E-2947-8EF0-5EEC5151191A}"/>
              </a:ext>
            </a:extLst>
          </p:cNvPr>
          <p:cNvSpPr>
            <a:spLocks noGrp="1"/>
          </p:cNvSpPr>
          <p:nvPr>
            <p:ph type="dt" sz="half" idx="10"/>
          </p:nvPr>
        </p:nvSpPr>
        <p:spPr/>
        <p:txBody>
          <a:bodyPr/>
          <a:lstStyle/>
          <a:p>
            <a:fld id="{426B5A5B-480F-6D49-8728-AB048B668816}" type="datetimeFigureOut">
              <a:rPr lang="en-US" smtClean="0"/>
              <a:t>3/5/2025</a:t>
            </a:fld>
            <a:endParaRPr lang="en-US" dirty="0"/>
          </a:p>
        </p:txBody>
      </p:sp>
      <p:sp>
        <p:nvSpPr>
          <p:cNvPr id="5" name="Footer Placeholder 4">
            <a:extLst>
              <a:ext uri="{FF2B5EF4-FFF2-40B4-BE49-F238E27FC236}">
                <a16:creationId xmlns:a16="http://schemas.microsoft.com/office/drawing/2014/main" id="{BF6A0D3D-6B7E-2E46-A89B-00877F54AC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D5DA79-49A5-AA48-A6ED-8445E1D1DBA3}"/>
              </a:ext>
            </a:extLst>
          </p:cNvPr>
          <p:cNvSpPr>
            <a:spLocks noGrp="1"/>
          </p:cNvSpPr>
          <p:nvPr>
            <p:ph type="sldNum" sz="quarter" idx="12"/>
          </p:nvPr>
        </p:nvSpPr>
        <p:spPr/>
        <p:txBody>
          <a:bodyPr/>
          <a:lstStyle/>
          <a:p>
            <a:fld id="{907E9D22-DA92-0843-B16B-C0C773D7D6B2}" type="slidenum">
              <a:rPr lang="en-US" smtClean="0"/>
              <a:t>‹#›</a:t>
            </a:fld>
            <a:endParaRPr lang="en-US" dirty="0"/>
          </a:p>
        </p:txBody>
      </p:sp>
    </p:spTree>
    <p:extLst>
      <p:ext uri="{BB962C8B-B14F-4D97-AF65-F5344CB8AC3E}">
        <p14:creationId xmlns:p14="http://schemas.microsoft.com/office/powerpoint/2010/main" val="209368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8F031-C4C1-0943-A824-E8B42DCEABA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9D52A05-91E1-A84C-984E-3D3D548598B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FEA17C-B714-7D4D-BEC0-9BF9D1AB500A}"/>
              </a:ext>
            </a:extLst>
          </p:cNvPr>
          <p:cNvSpPr>
            <a:spLocks noGrp="1"/>
          </p:cNvSpPr>
          <p:nvPr>
            <p:ph type="dt" sz="half" idx="10"/>
          </p:nvPr>
        </p:nvSpPr>
        <p:spPr/>
        <p:txBody>
          <a:bodyPr/>
          <a:lstStyle/>
          <a:p>
            <a:fld id="{426B5A5B-480F-6D49-8728-AB048B668816}" type="datetimeFigureOut">
              <a:rPr lang="en-US" smtClean="0"/>
              <a:t>3/5/2025</a:t>
            </a:fld>
            <a:endParaRPr lang="en-US" dirty="0"/>
          </a:p>
        </p:txBody>
      </p:sp>
      <p:sp>
        <p:nvSpPr>
          <p:cNvPr id="5" name="Footer Placeholder 4">
            <a:extLst>
              <a:ext uri="{FF2B5EF4-FFF2-40B4-BE49-F238E27FC236}">
                <a16:creationId xmlns:a16="http://schemas.microsoft.com/office/drawing/2014/main" id="{747C627F-35FF-F347-B48C-7215454A5D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24F9B2-7CB9-D742-BD39-0C506B3E4218}"/>
              </a:ext>
            </a:extLst>
          </p:cNvPr>
          <p:cNvSpPr>
            <a:spLocks noGrp="1"/>
          </p:cNvSpPr>
          <p:nvPr>
            <p:ph type="sldNum" sz="quarter" idx="12"/>
          </p:nvPr>
        </p:nvSpPr>
        <p:spPr/>
        <p:txBody>
          <a:bodyPr/>
          <a:lstStyle/>
          <a:p>
            <a:fld id="{907E9D22-DA92-0843-B16B-C0C773D7D6B2}" type="slidenum">
              <a:rPr lang="en-US" smtClean="0"/>
              <a:t>‹#›</a:t>
            </a:fld>
            <a:endParaRPr lang="en-US" dirty="0"/>
          </a:p>
        </p:txBody>
      </p:sp>
    </p:spTree>
    <p:extLst>
      <p:ext uri="{BB962C8B-B14F-4D97-AF65-F5344CB8AC3E}">
        <p14:creationId xmlns:p14="http://schemas.microsoft.com/office/powerpoint/2010/main" val="125426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4477-DA1E-354B-B826-B6D21C9D6A5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0C5F1F-DBAF-1746-ABE7-67F315B863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1E03F2-F2D6-114A-95AF-1EEC31B0CFCF}"/>
              </a:ext>
            </a:extLst>
          </p:cNvPr>
          <p:cNvSpPr>
            <a:spLocks noGrp="1"/>
          </p:cNvSpPr>
          <p:nvPr>
            <p:ph type="dt" sz="half" idx="10"/>
          </p:nvPr>
        </p:nvSpPr>
        <p:spPr/>
        <p:txBody>
          <a:bodyPr/>
          <a:lstStyle/>
          <a:p>
            <a:fld id="{426B5A5B-480F-6D49-8728-AB048B668816}" type="datetimeFigureOut">
              <a:rPr lang="en-US" smtClean="0"/>
              <a:t>3/5/2025</a:t>
            </a:fld>
            <a:endParaRPr lang="en-US" dirty="0"/>
          </a:p>
        </p:txBody>
      </p:sp>
      <p:sp>
        <p:nvSpPr>
          <p:cNvPr id="5" name="Footer Placeholder 4">
            <a:extLst>
              <a:ext uri="{FF2B5EF4-FFF2-40B4-BE49-F238E27FC236}">
                <a16:creationId xmlns:a16="http://schemas.microsoft.com/office/drawing/2014/main" id="{7307167A-1EF8-2D45-9CE7-54A86AE797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D9E668-A0FC-854A-9E36-97FB29CC565D}"/>
              </a:ext>
            </a:extLst>
          </p:cNvPr>
          <p:cNvSpPr>
            <a:spLocks noGrp="1"/>
          </p:cNvSpPr>
          <p:nvPr>
            <p:ph type="sldNum" sz="quarter" idx="12"/>
          </p:nvPr>
        </p:nvSpPr>
        <p:spPr/>
        <p:txBody>
          <a:bodyPr/>
          <a:lstStyle/>
          <a:p>
            <a:fld id="{907E9D22-DA92-0843-B16B-C0C773D7D6B2}" type="slidenum">
              <a:rPr lang="en-US" smtClean="0"/>
              <a:t>‹#›</a:t>
            </a:fld>
            <a:endParaRPr lang="en-US" dirty="0"/>
          </a:p>
        </p:txBody>
      </p:sp>
    </p:spTree>
    <p:extLst>
      <p:ext uri="{BB962C8B-B14F-4D97-AF65-F5344CB8AC3E}">
        <p14:creationId xmlns:p14="http://schemas.microsoft.com/office/powerpoint/2010/main" val="265792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FC3A8-5D30-9F49-9681-16B77496277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D408EE2-77CA-1C4F-8B36-72C5EE0E00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E349B5-790C-2C4E-8C57-3D474A499F70}"/>
              </a:ext>
            </a:extLst>
          </p:cNvPr>
          <p:cNvSpPr>
            <a:spLocks noGrp="1"/>
          </p:cNvSpPr>
          <p:nvPr>
            <p:ph type="dt" sz="half" idx="10"/>
          </p:nvPr>
        </p:nvSpPr>
        <p:spPr/>
        <p:txBody>
          <a:bodyPr/>
          <a:lstStyle/>
          <a:p>
            <a:fld id="{426B5A5B-480F-6D49-8728-AB048B668816}" type="datetimeFigureOut">
              <a:rPr lang="en-US" smtClean="0"/>
              <a:t>3/5/2025</a:t>
            </a:fld>
            <a:endParaRPr lang="en-US" dirty="0"/>
          </a:p>
        </p:txBody>
      </p:sp>
      <p:sp>
        <p:nvSpPr>
          <p:cNvPr id="5" name="Footer Placeholder 4">
            <a:extLst>
              <a:ext uri="{FF2B5EF4-FFF2-40B4-BE49-F238E27FC236}">
                <a16:creationId xmlns:a16="http://schemas.microsoft.com/office/drawing/2014/main" id="{BA66AFC5-2A33-9C4A-972A-7FF74B7D48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C9526E-0163-5E46-B10E-2EB4D10CBA93}"/>
              </a:ext>
            </a:extLst>
          </p:cNvPr>
          <p:cNvSpPr>
            <a:spLocks noGrp="1"/>
          </p:cNvSpPr>
          <p:nvPr>
            <p:ph type="sldNum" sz="quarter" idx="12"/>
          </p:nvPr>
        </p:nvSpPr>
        <p:spPr/>
        <p:txBody>
          <a:bodyPr/>
          <a:lstStyle/>
          <a:p>
            <a:fld id="{907E9D22-DA92-0843-B16B-C0C773D7D6B2}" type="slidenum">
              <a:rPr lang="en-US" smtClean="0"/>
              <a:t>‹#›</a:t>
            </a:fld>
            <a:endParaRPr lang="en-US" dirty="0"/>
          </a:p>
        </p:txBody>
      </p:sp>
    </p:spTree>
    <p:extLst>
      <p:ext uri="{BB962C8B-B14F-4D97-AF65-F5344CB8AC3E}">
        <p14:creationId xmlns:p14="http://schemas.microsoft.com/office/powerpoint/2010/main" val="762578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62D6-B8BF-E04D-8427-2A207D7FD8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D815E70-EDB6-DA41-A69B-5F610416D64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5B59718-9216-0C47-8322-96F36BD7DF2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D669D15-F274-F341-9818-CC6706643634}"/>
              </a:ext>
            </a:extLst>
          </p:cNvPr>
          <p:cNvSpPr>
            <a:spLocks noGrp="1"/>
          </p:cNvSpPr>
          <p:nvPr>
            <p:ph type="dt" sz="half" idx="10"/>
          </p:nvPr>
        </p:nvSpPr>
        <p:spPr/>
        <p:txBody>
          <a:bodyPr/>
          <a:lstStyle/>
          <a:p>
            <a:fld id="{426B5A5B-480F-6D49-8728-AB048B668816}" type="datetimeFigureOut">
              <a:rPr lang="en-US" smtClean="0"/>
              <a:t>3/5/2025</a:t>
            </a:fld>
            <a:endParaRPr lang="en-US" dirty="0"/>
          </a:p>
        </p:txBody>
      </p:sp>
      <p:sp>
        <p:nvSpPr>
          <p:cNvPr id="6" name="Footer Placeholder 5">
            <a:extLst>
              <a:ext uri="{FF2B5EF4-FFF2-40B4-BE49-F238E27FC236}">
                <a16:creationId xmlns:a16="http://schemas.microsoft.com/office/drawing/2014/main" id="{FE97D55A-5EAF-8A44-BBC6-36C1CC437E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077E6E-A951-DB47-898F-057EFB4438CF}"/>
              </a:ext>
            </a:extLst>
          </p:cNvPr>
          <p:cNvSpPr>
            <a:spLocks noGrp="1"/>
          </p:cNvSpPr>
          <p:nvPr>
            <p:ph type="sldNum" sz="quarter" idx="12"/>
          </p:nvPr>
        </p:nvSpPr>
        <p:spPr/>
        <p:txBody>
          <a:bodyPr/>
          <a:lstStyle/>
          <a:p>
            <a:fld id="{907E9D22-DA92-0843-B16B-C0C773D7D6B2}" type="slidenum">
              <a:rPr lang="en-US" smtClean="0"/>
              <a:t>‹#›</a:t>
            </a:fld>
            <a:endParaRPr lang="en-US" dirty="0"/>
          </a:p>
        </p:txBody>
      </p:sp>
    </p:spTree>
    <p:extLst>
      <p:ext uri="{BB962C8B-B14F-4D97-AF65-F5344CB8AC3E}">
        <p14:creationId xmlns:p14="http://schemas.microsoft.com/office/powerpoint/2010/main" val="65481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E6C2-47AD-9242-B5AF-FB738A5DDFB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D19C7A2-19D3-E343-9C0D-215D8909B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BD10BB0-FF1A-1C48-83FE-751E880B26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BF737B1-07FF-414F-81F1-F4D81AFA2E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A51C7F9-EFA9-DF4F-8591-B5AA4264F7E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F61D549-39B5-CA43-A7C7-E53791C8AA12}"/>
              </a:ext>
            </a:extLst>
          </p:cNvPr>
          <p:cNvSpPr>
            <a:spLocks noGrp="1"/>
          </p:cNvSpPr>
          <p:nvPr>
            <p:ph type="dt" sz="half" idx="10"/>
          </p:nvPr>
        </p:nvSpPr>
        <p:spPr/>
        <p:txBody>
          <a:bodyPr/>
          <a:lstStyle/>
          <a:p>
            <a:fld id="{426B5A5B-480F-6D49-8728-AB048B668816}" type="datetimeFigureOut">
              <a:rPr lang="en-US" smtClean="0"/>
              <a:t>3/5/2025</a:t>
            </a:fld>
            <a:endParaRPr lang="en-US" dirty="0"/>
          </a:p>
        </p:txBody>
      </p:sp>
      <p:sp>
        <p:nvSpPr>
          <p:cNvPr id="8" name="Footer Placeholder 7">
            <a:extLst>
              <a:ext uri="{FF2B5EF4-FFF2-40B4-BE49-F238E27FC236}">
                <a16:creationId xmlns:a16="http://schemas.microsoft.com/office/drawing/2014/main" id="{A0BD34BE-9ADA-7D45-BFAA-6A143E896D5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80776C7-DAAE-F646-824A-18E286ACE137}"/>
              </a:ext>
            </a:extLst>
          </p:cNvPr>
          <p:cNvSpPr>
            <a:spLocks noGrp="1"/>
          </p:cNvSpPr>
          <p:nvPr>
            <p:ph type="sldNum" sz="quarter" idx="12"/>
          </p:nvPr>
        </p:nvSpPr>
        <p:spPr/>
        <p:txBody>
          <a:bodyPr/>
          <a:lstStyle/>
          <a:p>
            <a:fld id="{907E9D22-DA92-0843-B16B-C0C773D7D6B2}" type="slidenum">
              <a:rPr lang="en-US" smtClean="0"/>
              <a:t>‹#›</a:t>
            </a:fld>
            <a:endParaRPr lang="en-US" dirty="0"/>
          </a:p>
        </p:txBody>
      </p:sp>
    </p:spTree>
    <p:extLst>
      <p:ext uri="{BB962C8B-B14F-4D97-AF65-F5344CB8AC3E}">
        <p14:creationId xmlns:p14="http://schemas.microsoft.com/office/powerpoint/2010/main" val="210076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4D4E-86CC-E644-861B-602F06E964E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45C7EDF-3847-C640-A0DF-5940EC763640}"/>
              </a:ext>
            </a:extLst>
          </p:cNvPr>
          <p:cNvSpPr>
            <a:spLocks noGrp="1"/>
          </p:cNvSpPr>
          <p:nvPr>
            <p:ph type="dt" sz="half" idx="10"/>
          </p:nvPr>
        </p:nvSpPr>
        <p:spPr/>
        <p:txBody>
          <a:bodyPr/>
          <a:lstStyle/>
          <a:p>
            <a:fld id="{426B5A5B-480F-6D49-8728-AB048B668816}" type="datetimeFigureOut">
              <a:rPr lang="en-US" smtClean="0"/>
              <a:t>3/5/2025</a:t>
            </a:fld>
            <a:endParaRPr lang="en-US" dirty="0"/>
          </a:p>
        </p:txBody>
      </p:sp>
      <p:sp>
        <p:nvSpPr>
          <p:cNvPr id="4" name="Footer Placeholder 3">
            <a:extLst>
              <a:ext uri="{FF2B5EF4-FFF2-40B4-BE49-F238E27FC236}">
                <a16:creationId xmlns:a16="http://schemas.microsoft.com/office/drawing/2014/main" id="{5A96B994-FF49-CA41-8FD2-D8A57CF7D54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669FDCD-136C-784D-9674-C0D591CE09C1}"/>
              </a:ext>
            </a:extLst>
          </p:cNvPr>
          <p:cNvSpPr>
            <a:spLocks noGrp="1"/>
          </p:cNvSpPr>
          <p:nvPr>
            <p:ph type="sldNum" sz="quarter" idx="12"/>
          </p:nvPr>
        </p:nvSpPr>
        <p:spPr/>
        <p:txBody>
          <a:bodyPr/>
          <a:lstStyle/>
          <a:p>
            <a:fld id="{907E9D22-DA92-0843-B16B-C0C773D7D6B2}" type="slidenum">
              <a:rPr lang="en-US" smtClean="0"/>
              <a:t>‹#›</a:t>
            </a:fld>
            <a:endParaRPr lang="en-US" dirty="0"/>
          </a:p>
        </p:txBody>
      </p:sp>
    </p:spTree>
    <p:extLst>
      <p:ext uri="{BB962C8B-B14F-4D97-AF65-F5344CB8AC3E}">
        <p14:creationId xmlns:p14="http://schemas.microsoft.com/office/powerpoint/2010/main" val="182094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B8E006-3CB2-8442-9196-CB8B18AADB50}"/>
              </a:ext>
            </a:extLst>
          </p:cNvPr>
          <p:cNvSpPr>
            <a:spLocks noGrp="1"/>
          </p:cNvSpPr>
          <p:nvPr>
            <p:ph type="dt" sz="half" idx="10"/>
          </p:nvPr>
        </p:nvSpPr>
        <p:spPr/>
        <p:txBody>
          <a:bodyPr/>
          <a:lstStyle/>
          <a:p>
            <a:fld id="{426B5A5B-480F-6D49-8728-AB048B668816}" type="datetimeFigureOut">
              <a:rPr lang="en-US" smtClean="0"/>
              <a:t>3/5/2025</a:t>
            </a:fld>
            <a:endParaRPr lang="en-US" dirty="0"/>
          </a:p>
        </p:txBody>
      </p:sp>
      <p:sp>
        <p:nvSpPr>
          <p:cNvPr id="3" name="Footer Placeholder 2">
            <a:extLst>
              <a:ext uri="{FF2B5EF4-FFF2-40B4-BE49-F238E27FC236}">
                <a16:creationId xmlns:a16="http://schemas.microsoft.com/office/drawing/2014/main" id="{832D9568-0A51-184B-9D3C-C71DC516A75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0137FB-2344-1843-B724-A51159582A45}"/>
              </a:ext>
            </a:extLst>
          </p:cNvPr>
          <p:cNvSpPr>
            <a:spLocks noGrp="1"/>
          </p:cNvSpPr>
          <p:nvPr>
            <p:ph type="sldNum" sz="quarter" idx="12"/>
          </p:nvPr>
        </p:nvSpPr>
        <p:spPr/>
        <p:txBody>
          <a:bodyPr/>
          <a:lstStyle/>
          <a:p>
            <a:fld id="{907E9D22-DA92-0843-B16B-C0C773D7D6B2}" type="slidenum">
              <a:rPr lang="en-US" smtClean="0"/>
              <a:t>‹#›</a:t>
            </a:fld>
            <a:endParaRPr lang="en-US" dirty="0"/>
          </a:p>
        </p:txBody>
      </p:sp>
    </p:spTree>
    <p:extLst>
      <p:ext uri="{BB962C8B-B14F-4D97-AF65-F5344CB8AC3E}">
        <p14:creationId xmlns:p14="http://schemas.microsoft.com/office/powerpoint/2010/main" val="2765585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A7739-DABE-EE42-9ED3-F4A47B8907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32E1023-B431-4040-A55B-5509A0863A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9B6D61C-25A0-E947-BE69-B0F7D5E14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40AAAB6-A530-474D-975B-05D0040FF01A}"/>
              </a:ext>
            </a:extLst>
          </p:cNvPr>
          <p:cNvSpPr>
            <a:spLocks noGrp="1"/>
          </p:cNvSpPr>
          <p:nvPr>
            <p:ph type="dt" sz="half" idx="10"/>
          </p:nvPr>
        </p:nvSpPr>
        <p:spPr/>
        <p:txBody>
          <a:bodyPr/>
          <a:lstStyle/>
          <a:p>
            <a:fld id="{426B5A5B-480F-6D49-8728-AB048B668816}" type="datetimeFigureOut">
              <a:rPr lang="en-US" smtClean="0"/>
              <a:t>3/5/2025</a:t>
            </a:fld>
            <a:endParaRPr lang="en-US" dirty="0"/>
          </a:p>
        </p:txBody>
      </p:sp>
      <p:sp>
        <p:nvSpPr>
          <p:cNvPr id="6" name="Footer Placeholder 5">
            <a:extLst>
              <a:ext uri="{FF2B5EF4-FFF2-40B4-BE49-F238E27FC236}">
                <a16:creationId xmlns:a16="http://schemas.microsoft.com/office/drawing/2014/main" id="{E9FDFFCB-7261-C64B-AD88-7E98881B8D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4C02B8-C1EA-5F4F-B21B-AF0E50670200}"/>
              </a:ext>
            </a:extLst>
          </p:cNvPr>
          <p:cNvSpPr>
            <a:spLocks noGrp="1"/>
          </p:cNvSpPr>
          <p:nvPr>
            <p:ph type="sldNum" sz="quarter" idx="12"/>
          </p:nvPr>
        </p:nvSpPr>
        <p:spPr/>
        <p:txBody>
          <a:bodyPr/>
          <a:lstStyle/>
          <a:p>
            <a:fld id="{907E9D22-DA92-0843-B16B-C0C773D7D6B2}" type="slidenum">
              <a:rPr lang="en-US" smtClean="0"/>
              <a:t>‹#›</a:t>
            </a:fld>
            <a:endParaRPr lang="en-US" dirty="0"/>
          </a:p>
        </p:txBody>
      </p:sp>
    </p:spTree>
    <p:extLst>
      <p:ext uri="{BB962C8B-B14F-4D97-AF65-F5344CB8AC3E}">
        <p14:creationId xmlns:p14="http://schemas.microsoft.com/office/powerpoint/2010/main" val="47613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9A75-D218-0F47-942C-8B50D92E8D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0CD31B6-FE17-AB49-B523-02FE1094C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509387B-3DDC-EC45-90B2-EE842CF6F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A70742-AC6D-214D-A9AA-69DCF171BDB4}"/>
              </a:ext>
            </a:extLst>
          </p:cNvPr>
          <p:cNvSpPr>
            <a:spLocks noGrp="1"/>
          </p:cNvSpPr>
          <p:nvPr>
            <p:ph type="dt" sz="half" idx="10"/>
          </p:nvPr>
        </p:nvSpPr>
        <p:spPr/>
        <p:txBody>
          <a:bodyPr/>
          <a:lstStyle/>
          <a:p>
            <a:fld id="{426B5A5B-480F-6D49-8728-AB048B668816}" type="datetimeFigureOut">
              <a:rPr lang="en-US" smtClean="0"/>
              <a:t>3/5/2025</a:t>
            </a:fld>
            <a:endParaRPr lang="en-US" dirty="0"/>
          </a:p>
        </p:txBody>
      </p:sp>
      <p:sp>
        <p:nvSpPr>
          <p:cNvPr id="6" name="Footer Placeholder 5">
            <a:extLst>
              <a:ext uri="{FF2B5EF4-FFF2-40B4-BE49-F238E27FC236}">
                <a16:creationId xmlns:a16="http://schemas.microsoft.com/office/drawing/2014/main" id="{DF720078-9C1A-D24F-8289-61100DC7C4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6BC9C9-DBBD-E243-BC02-1141FD4DD7B7}"/>
              </a:ext>
            </a:extLst>
          </p:cNvPr>
          <p:cNvSpPr>
            <a:spLocks noGrp="1"/>
          </p:cNvSpPr>
          <p:nvPr>
            <p:ph type="sldNum" sz="quarter" idx="12"/>
          </p:nvPr>
        </p:nvSpPr>
        <p:spPr/>
        <p:txBody>
          <a:bodyPr/>
          <a:lstStyle/>
          <a:p>
            <a:fld id="{907E9D22-DA92-0843-B16B-C0C773D7D6B2}" type="slidenum">
              <a:rPr lang="en-US" smtClean="0"/>
              <a:t>‹#›</a:t>
            </a:fld>
            <a:endParaRPr lang="en-US" dirty="0"/>
          </a:p>
        </p:txBody>
      </p:sp>
    </p:spTree>
    <p:extLst>
      <p:ext uri="{BB962C8B-B14F-4D97-AF65-F5344CB8AC3E}">
        <p14:creationId xmlns:p14="http://schemas.microsoft.com/office/powerpoint/2010/main" val="122469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55EF3-5076-C149-BB82-06A9E83BC6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292363-6084-314F-B3D9-80797418FC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03FA01-DAD3-824D-84F7-5D1E4F2DC2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B5A5B-480F-6D49-8728-AB048B668816}" type="datetimeFigureOut">
              <a:rPr lang="en-US" smtClean="0"/>
              <a:t>3/5/2025</a:t>
            </a:fld>
            <a:endParaRPr lang="en-US" dirty="0"/>
          </a:p>
        </p:txBody>
      </p:sp>
      <p:sp>
        <p:nvSpPr>
          <p:cNvPr id="5" name="Footer Placeholder 4">
            <a:extLst>
              <a:ext uri="{FF2B5EF4-FFF2-40B4-BE49-F238E27FC236}">
                <a16:creationId xmlns:a16="http://schemas.microsoft.com/office/drawing/2014/main" id="{B2100C08-1559-1D41-B5D5-47E0E1004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AEC79B-37DE-774A-9E12-8AF7BC7487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E9D22-DA92-0843-B16B-C0C773D7D6B2}" type="slidenum">
              <a:rPr lang="en-US" smtClean="0"/>
              <a:t>‹#›</a:t>
            </a:fld>
            <a:endParaRPr lang="en-US" dirty="0"/>
          </a:p>
        </p:txBody>
      </p:sp>
    </p:spTree>
    <p:extLst>
      <p:ext uri="{BB962C8B-B14F-4D97-AF65-F5344CB8AC3E}">
        <p14:creationId xmlns:p14="http://schemas.microsoft.com/office/powerpoint/2010/main" val="2230851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5.xml"/><Relationship Id="rId4" Type="http://schemas.openxmlformats.org/officeDocument/2006/relationships/hyperlink" Target="https://www.gov.za/sites/default/files/gcis_document/201505/38836rg10439gon446.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hyperlink" Target="https://www.sars.gov.za/types-of-tax/value-added-tax/farm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4.emf"/></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talking&#10;&#10;Description automatically generated with medium confidence">
            <a:extLst>
              <a:ext uri="{FF2B5EF4-FFF2-40B4-BE49-F238E27FC236}">
                <a16:creationId xmlns:a16="http://schemas.microsoft.com/office/drawing/2014/main" id="{0530DAFB-6B51-974C-A4E7-F01B47E15183}"/>
              </a:ext>
            </a:extLst>
          </p:cNvPr>
          <p:cNvPicPr>
            <a:picLocks noChangeAspect="1"/>
          </p:cNvPicPr>
          <p:nvPr/>
        </p:nvPicPr>
        <p:blipFill rotWithShape="1">
          <a:blip r:embed="rId2"/>
          <a:srcRect b="25218"/>
          <a:stretch/>
        </p:blipFill>
        <p:spPr>
          <a:xfrm>
            <a:off x="0" y="0"/>
            <a:ext cx="12192000" cy="6084025"/>
          </a:xfrm>
          <a:prstGeom prst="rect">
            <a:avLst/>
          </a:prstGeom>
        </p:spPr>
      </p:pic>
      <p:pic>
        <p:nvPicPr>
          <p:cNvPr id="4" name="Picture 3">
            <a:extLst>
              <a:ext uri="{FF2B5EF4-FFF2-40B4-BE49-F238E27FC236}">
                <a16:creationId xmlns:a16="http://schemas.microsoft.com/office/drawing/2014/main" id="{9391612F-FD84-6C4B-9F10-A75B9EAEF596}"/>
              </a:ext>
            </a:extLst>
          </p:cNvPr>
          <p:cNvPicPr>
            <a:picLocks noChangeAspect="1"/>
          </p:cNvPicPr>
          <p:nvPr/>
        </p:nvPicPr>
        <p:blipFill>
          <a:blip r:embed="rId3">
            <a:alphaModFix amt="92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55CABB-1902-FF43-825B-03718EB6526B}"/>
              </a:ext>
            </a:extLst>
          </p:cNvPr>
          <p:cNvSpPr>
            <a:spLocks noGrp="1"/>
          </p:cNvSpPr>
          <p:nvPr>
            <p:ph type="ctrTitle"/>
          </p:nvPr>
        </p:nvSpPr>
        <p:spPr>
          <a:xfrm>
            <a:off x="998806" y="5175496"/>
            <a:ext cx="9795803" cy="649287"/>
          </a:xfrm>
        </p:spPr>
        <p:txBody>
          <a:bodyPr>
            <a:normAutofit fontScale="90000"/>
          </a:bodyPr>
          <a:lstStyle/>
          <a:p>
            <a:pPr algn="l"/>
            <a:r>
              <a:rPr lang="en-US" sz="5000" b="1" dirty="0">
                <a:solidFill>
                  <a:schemeClr val="bg1"/>
                </a:solidFill>
                <a:latin typeface="Montserrat" panose="00000500000000000000" pitchFamily="2" charset="0"/>
              </a:rPr>
              <a:t>SARS Operations</a:t>
            </a:r>
            <a:br>
              <a:rPr lang="en-US" dirty="0">
                <a:solidFill>
                  <a:schemeClr val="bg1"/>
                </a:solidFill>
              </a:rPr>
            </a:br>
            <a:br>
              <a:rPr lang="en-US" dirty="0">
                <a:solidFill>
                  <a:schemeClr val="bg1"/>
                </a:solidFill>
              </a:rPr>
            </a:br>
            <a:r>
              <a:rPr lang="en-US" sz="4000" b="1" dirty="0">
                <a:solidFill>
                  <a:schemeClr val="bg1"/>
                </a:solidFill>
                <a:latin typeface="Montserrat" panose="00000500000000000000" pitchFamily="2" charset="0"/>
              </a:rPr>
              <a:t>Back-to-basic: Value Added Tax</a:t>
            </a:r>
            <a:br>
              <a:rPr lang="en-US" sz="4000" b="1" dirty="0">
                <a:solidFill>
                  <a:schemeClr val="bg1"/>
                </a:solidFill>
                <a:latin typeface="Montserrat" panose="00000500000000000000" pitchFamily="2" charset="0"/>
              </a:rPr>
            </a:br>
            <a:r>
              <a:rPr lang="en-US" sz="4000" b="1" dirty="0">
                <a:solidFill>
                  <a:schemeClr val="bg1"/>
                </a:solidFill>
                <a:latin typeface="Montserrat" panose="00000500000000000000" pitchFamily="2" charset="0"/>
              </a:rPr>
              <a:t>6 March 2025</a:t>
            </a:r>
            <a:endParaRPr lang="en-US" b="1" dirty="0">
              <a:solidFill>
                <a:schemeClr val="bg1"/>
              </a:solidFill>
              <a:latin typeface="Montserrat" panose="00000500000000000000" pitchFamily="2" charset="0"/>
            </a:endParaRPr>
          </a:p>
        </p:txBody>
      </p:sp>
      <p:pic>
        <p:nvPicPr>
          <p:cNvPr id="7" name="Picture 6">
            <a:extLst>
              <a:ext uri="{FF2B5EF4-FFF2-40B4-BE49-F238E27FC236}">
                <a16:creationId xmlns:a16="http://schemas.microsoft.com/office/drawing/2014/main" id="{0EC1318F-ABBB-9140-8B7E-172C68E8AA73}"/>
              </a:ext>
            </a:extLst>
          </p:cNvPr>
          <p:cNvPicPr>
            <a:picLocks noChangeAspect="1"/>
          </p:cNvPicPr>
          <p:nvPr/>
        </p:nvPicPr>
        <p:blipFill>
          <a:blip r:embed="rId4"/>
          <a:stretch>
            <a:fillRect/>
          </a:stretch>
        </p:blipFill>
        <p:spPr>
          <a:xfrm>
            <a:off x="4480783" y="1836848"/>
            <a:ext cx="3230434" cy="1023828"/>
          </a:xfrm>
          <a:prstGeom prst="rect">
            <a:avLst/>
          </a:prstGeom>
        </p:spPr>
      </p:pic>
      <p:pic>
        <p:nvPicPr>
          <p:cNvPr id="8" name="Picture 7">
            <a:extLst>
              <a:ext uri="{FF2B5EF4-FFF2-40B4-BE49-F238E27FC236}">
                <a16:creationId xmlns:a16="http://schemas.microsoft.com/office/drawing/2014/main" id="{16B0E4B4-1F60-FB4F-BE23-EF7B7D3640C8}"/>
              </a:ext>
            </a:extLst>
          </p:cNvPr>
          <p:cNvPicPr>
            <a:picLocks noChangeAspect="1"/>
          </p:cNvPicPr>
          <p:nvPr/>
        </p:nvPicPr>
        <p:blipFill rotWithShape="1">
          <a:blip r:embed="rId5">
            <a:alphaModFix amt="12000"/>
          </a:blip>
          <a:srcRect r="42279"/>
          <a:stretch/>
        </p:blipFill>
        <p:spPr>
          <a:xfrm>
            <a:off x="8810295" y="373865"/>
            <a:ext cx="3381705" cy="5858769"/>
          </a:xfrm>
          <a:prstGeom prst="rect">
            <a:avLst/>
          </a:prstGeom>
        </p:spPr>
      </p:pic>
      <p:sp>
        <p:nvSpPr>
          <p:cNvPr id="9" name="Rectangle 8">
            <a:extLst>
              <a:ext uri="{FF2B5EF4-FFF2-40B4-BE49-F238E27FC236}">
                <a16:creationId xmlns:a16="http://schemas.microsoft.com/office/drawing/2014/main" id="{AD7AE2F2-EC94-964F-A858-65B35CE5F9A8}"/>
              </a:ext>
            </a:extLst>
          </p:cNvPr>
          <p:cNvSpPr/>
          <p:nvPr/>
        </p:nvSpPr>
        <p:spPr>
          <a:xfrm>
            <a:off x="0" y="5881816"/>
            <a:ext cx="12192000" cy="976184"/>
          </a:xfrm>
          <a:prstGeom prst="rect">
            <a:avLst/>
          </a:prstGeom>
          <a:solidFill>
            <a:srgbClr val="E4C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E3D2332-887D-254A-851A-CB4B0D5A32BA}"/>
              </a:ext>
            </a:extLst>
          </p:cNvPr>
          <p:cNvSpPr txBox="1"/>
          <p:nvPr/>
        </p:nvSpPr>
        <p:spPr>
          <a:xfrm>
            <a:off x="0" y="6084025"/>
            <a:ext cx="12192000" cy="400110"/>
          </a:xfrm>
          <a:prstGeom prst="rect">
            <a:avLst/>
          </a:prstGeom>
          <a:noFill/>
        </p:spPr>
        <p:txBody>
          <a:bodyPr wrap="square" rtlCol="0">
            <a:spAutoFit/>
          </a:bodyPr>
          <a:lstStyle/>
          <a:p>
            <a:pPr algn="ctr"/>
            <a:r>
              <a:rPr lang="en-US" sz="2000" i="1" dirty="0">
                <a:solidFill>
                  <a:srgbClr val="232537"/>
                </a:solidFill>
              </a:rPr>
              <a:t>YOUR KEY TO THE TAX COMMUNITY</a:t>
            </a:r>
          </a:p>
        </p:txBody>
      </p:sp>
    </p:spTree>
    <p:extLst>
      <p:ext uri="{BB962C8B-B14F-4D97-AF65-F5344CB8AC3E}">
        <p14:creationId xmlns:p14="http://schemas.microsoft.com/office/powerpoint/2010/main" val="3088642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1E426-A500-EF2A-F245-6B5B2FECC347}"/>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B26C821-BFFF-C84A-83FF-312EF473AB3F}"/>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C24D4BA-BECB-DD06-25B9-B3B3889A93DC}"/>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F190E58F-F5C9-B281-E039-7EF0B1F63649}"/>
              </a:ext>
            </a:extLst>
          </p:cNvPr>
          <p:cNvPicPr>
            <a:picLocks noChangeAspect="1"/>
          </p:cNvPicPr>
          <p:nvPr/>
        </p:nvPicPr>
        <p:blipFill>
          <a:blip r:embed="rId3">
            <a:alphaModFix amt="26000"/>
          </a:blip>
          <a:stretch>
            <a:fillRect/>
          </a:stretch>
        </p:blipFill>
        <p:spPr>
          <a:xfrm>
            <a:off x="4156742" y="583187"/>
            <a:ext cx="8506598" cy="6118781"/>
          </a:xfrm>
          <a:prstGeom prst="rect">
            <a:avLst/>
          </a:prstGeom>
        </p:spPr>
      </p:pic>
      <p:sp>
        <p:nvSpPr>
          <p:cNvPr id="2" name="Title 1">
            <a:extLst>
              <a:ext uri="{FF2B5EF4-FFF2-40B4-BE49-F238E27FC236}">
                <a16:creationId xmlns:a16="http://schemas.microsoft.com/office/drawing/2014/main" id="{1B90DC08-F255-4FB4-2857-AF3D3195F4B5}"/>
              </a:ext>
            </a:extLst>
          </p:cNvPr>
          <p:cNvSpPr>
            <a:spLocks noGrp="1"/>
          </p:cNvSpPr>
          <p:nvPr>
            <p:ph type="title"/>
          </p:nvPr>
        </p:nvSpPr>
        <p:spPr>
          <a:xfrm>
            <a:off x="483049" y="294428"/>
            <a:ext cx="11281719" cy="664605"/>
          </a:xfrm>
        </p:spPr>
        <p:txBody>
          <a:bodyPr>
            <a:noAutofit/>
          </a:bodyPr>
          <a:lstStyle/>
          <a:p>
            <a:pPr algn="ctr"/>
            <a:r>
              <a:rPr lang="en-US" sz="3600" b="1" dirty="0">
                <a:solidFill>
                  <a:srgbClr val="002060"/>
                </a:solidFill>
                <a:latin typeface="Montserrat" panose="00000500000000000000" pitchFamily="2" charset="0"/>
              </a:rPr>
              <a:t>Qualifying criteria for VAT registration </a:t>
            </a:r>
          </a:p>
        </p:txBody>
      </p:sp>
      <p:sp>
        <p:nvSpPr>
          <p:cNvPr id="3" name="Content Placeholder 2">
            <a:extLst>
              <a:ext uri="{FF2B5EF4-FFF2-40B4-BE49-F238E27FC236}">
                <a16:creationId xmlns:a16="http://schemas.microsoft.com/office/drawing/2014/main" id="{4F128AB0-D8C0-3362-E076-3DFD20974065}"/>
              </a:ext>
            </a:extLst>
          </p:cNvPr>
          <p:cNvSpPr>
            <a:spLocks noGrp="1"/>
          </p:cNvSpPr>
          <p:nvPr>
            <p:ph idx="1"/>
          </p:nvPr>
        </p:nvSpPr>
        <p:spPr>
          <a:xfrm>
            <a:off x="483049" y="915488"/>
            <a:ext cx="11264101" cy="5691627"/>
          </a:xfrm>
        </p:spPr>
        <p:txBody>
          <a:bodyPr>
            <a:normAutofit/>
          </a:bodyPr>
          <a:lstStyle/>
          <a:p>
            <a:pPr marL="0" indent="0">
              <a:buNone/>
            </a:pPr>
            <a:endParaRPr lang="en-ZA" sz="2400" dirty="0">
              <a:solidFill>
                <a:srgbClr val="002060"/>
              </a:solidFill>
              <a:latin typeface="Montserrat" panose="00000500000000000000" pitchFamily="2" charset="0"/>
            </a:endParaRPr>
          </a:p>
        </p:txBody>
      </p:sp>
      <p:graphicFrame>
        <p:nvGraphicFramePr>
          <p:cNvPr id="5" name="Table 4">
            <a:extLst>
              <a:ext uri="{FF2B5EF4-FFF2-40B4-BE49-F238E27FC236}">
                <a16:creationId xmlns:a16="http://schemas.microsoft.com/office/drawing/2014/main" id="{65520F1A-7F23-1BA5-6260-E1F1D44D917F}"/>
              </a:ext>
            </a:extLst>
          </p:cNvPr>
          <p:cNvGraphicFramePr>
            <a:graphicFrameLocks noGrp="1"/>
          </p:cNvGraphicFramePr>
          <p:nvPr>
            <p:extLst>
              <p:ext uri="{D42A27DB-BD31-4B8C-83A1-F6EECF244321}">
                <p14:modId xmlns:p14="http://schemas.microsoft.com/office/powerpoint/2010/main" val="3065555580"/>
              </p:ext>
            </p:extLst>
          </p:nvPr>
        </p:nvGraphicFramePr>
        <p:xfrm>
          <a:off x="674419" y="1286544"/>
          <a:ext cx="10881360" cy="4860256"/>
        </p:xfrm>
        <a:graphic>
          <a:graphicData uri="http://schemas.openxmlformats.org/drawingml/2006/table">
            <a:tbl>
              <a:tblPr firstRow="1" bandRow="1">
                <a:tableStyleId>{7E9639D4-E3E2-4D34-9284-5A2195B3D0D7}</a:tableStyleId>
              </a:tblPr>
              <a:tblGrid>
                <a:gridCol w="3627120">
                  <a:extLst>
                    <a:ext uri="{9D8B030D-6E8A-4147-A177-3AD203B41FA5}">
                      <a16:colId xmlns:a16="http://schemas.microsoft.com/office/drawing/2014/main" val="2995621149"/>
                    </a:ext>
                  </a:extLst>
                </a:gridCol>
                <a:gridCol w="3627120">
                  <a:extLst>
                    <a:ext uri="{9D8B030D-6E8A-4147-A177-3AD203B41FA5}">
                      <a16:colId xmlns:a16="http://schemas.microsoft.com/office/drawing/2014/main" val="1612227385"/>
                    </a:ext>
                  </a:extLst>
                </a:gridCol>
                <a:gridCol w="3627120">
                  <a:extLst>
                    <a:ext uri="{9D8B030D-6E8A-4147-A177-3AD203B41FA5}">
                      <a16:colId xmlns:a16="http://schemas.microsoft.com/office/drawing/2014/main" val="2187085126"/>
                    </a:ext>
                  </a:extLst>
                </a:gridCol>
              </a:tblGrid>
              <a:tr h="481267">
                <a:tc>
                  <a:txBody>
                    <a:bodyPr/>
                    <a:lstStyle/>
                    <a:p>
                      <a:r>
                        <a:rPr lang="en-US" dirty="0">
                          <a:latin typeface="Montserrat" panose="00000500000000000000" pitchFamily="2" charset="0"/>
                        </a:rPr>
                        <a:t>Standard Rated Supplies</a:t>
                      </a:r>
                      <a:endParaRPr lang="en-ZA" dirty="0">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Montserrat" panose="00000500000000000000" pitchFamily="2" charset="0"/>
                        </a:rPr>
                        <a:t>Zero-rated Suppliers</a:t>
                      </a:r>
                      <a:endParaRPr lang="en-ZA" dirty="0">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Montserrat" panose="00000500000000000000" pitchFamily="2" charset="0"/>
                        </a:rPr>
                        <a:t>Exempt Supplies</a:t>
                      </a:r>
                      <a:endParaRPr lang="en-ZA" dirty="0">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913564672"/>
                  </a:ext>
                </a:extLst>
              </a:tr>
              <a:tr h="4378989">
                <a:tc>
                  <a:txBody>
                    <a:bodyPr/>
                    <a:lstStyle/>
                    <a:p>
                      <a:endParaRPr lang="en-US" dirty="0">
                        <a:solidFill>
                          <a:srgbClr val="002060"/>
                        </a:solidFill>
                        <a:latin typeface="Montserrat" panose="00000500000000000000" pitchFamily="2" charset="0"/>
                      </a:endParaRPr>
                    </a:p>
                    <a:p>
                      <a:r>
                        <a:rPr lang="en-US" dirty="0">
                          <a:solidFill>
                            <a:srgbClr val="002060"/>
                          </a:solidFill>
                          <a:latin typeface="Montserrat" panose="00000500000000000000" pitchFamily="2" charset="0"/>
                        </a:rPr>
                        <a:t>Standard rated supplies are supplies that are subject to VAT at the prescribed rate of 15%. The supply of goods and services is generally subject to VAT at the standard rate unless such supply is specifically zero-rated or exempt in terms of the Value-Added Tax Act 89 of 1991 (VAT Act).</a:t>
                      </a:r>
                      <a:endParaRPr lang="en-ZA" dirty="0">
                        <a:solidFill>
                          <a:srgbClr val="002060"/>
                        </a:solidFill>
                        <a:latin typeface="Montserrat" panose="00000500000000000000" pitchFamily="2" charset="0"/>
                      </a:endParaRPr>
                    </a:p>
                    <a:p>
                      <a:endParaRPr lang="en-ZA" dirty="0">
                        <a:solidFill>
                          <a:srgbClr val="002060"/>
                        </a:solidFill>
                        <a:latin typeface="Montserrat" panose="00000500000000000000" pitchFamily="2" charset="0"/>
                      </a:endParaRPr>
                    </a:p>
                    <a:p>
                      <a:endParaRPr lang="en-ZA" dirty="0">
                        <a:solidFill>
                          <a:srgbClr val="002060"/>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2060"/>
                          </a:solidFill>
                          <a:latin typeface="Montserrat" panose="00000500000000000000" pitchFamily="2" charset="0"/>
                        </a:rPr>
                        <a:t>A zero-rated supply is a taxable supply on which VAT is levied at the rate of 0%. That is, even though the supply has been classified as being a taxable supply, VAT is only chargeable thereon at the rate of 0%. This means that even though </a:t>
                      </a:r>
                      <a:r>
                        <a:rPr lang="en-US" b="1" dirty="0">
                          <a:solidFill>
                            <a:srgbClr val="002060"/>
                          </a:solidFill>
                          <a:latin typeface="Montserrat" panose="00000500000000000000" pitchFamily="2" charset="0"/>
                        </a:rPr>
                        <a:t>no VAT </a:t>
                      </a:r>
                      <a:r>
                        <a:rPr lang="en-US" dirty="0">
                          <a:solidFill>
                            <a:srgbClr val="002060"/>
                          </a:solidFill>
                          <a:latin typeface="Montserrat" panose="00000500000000000000" pitchFamily="2" charset="0"/>
                        </a:rPr>
                        <a:t>is levied on a supply, and as such, that no output tax will be payable, it is still considered to form part of a vendor’s enterprise activities. </a:t>
                      </a:r>
                      <a:endParaRPr lang="en-ZA" dirty="0">
                        <a:solidFill>
                          <a:srgbClr val="002060"/>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kern="1200" dirty="0">
                          <a:solidFill>
                            <a:srgbClr val="002060"/>
                          </a:solidFill>
                          <a:effectLst/>
                          <a:latin typeface="Montserrat" panose="00000500000000000000" pitchFamily="2" charset="0"/>
                          <a:ea typeface="+mn-ea"/>
                          <a:cs typeface="+mn-cs"/>
                        </a:rPr>
                        <a:t>An exempt supply is the supply of goods or services upon which neither VAT at the standard rate nor zero rate is chargeable. An exempt supply is not a taxable supply and the term “</a:t>
                      </a:r>
                      <a:r>
                        <a:rPr lang="en-US" dirty="0">
                          <a:solidFill>
                            <a:srgbClr val="002060"/>
                          </a:solidFill>
                          <a:latin typeface="Montserrat" panose="00000500000000000000" pitchFamily="2" charset="0"/>
                        </a:rPr>
                        <a:t>enterprise” as defined in the VAT Act therefore specifically excludes the making of exempt supplies.</a:t>
                      </a:r>
                    </a:p>
                    <a:p>
                      <a:endParaRPr lang="en-US" dirty="0">
                        <a:solidFill>
                          <a:srgbClr val="002060"/>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484559"/>
                  </a:ext>
                </a:extLst>
              </a:tr>
            </a:tbl>
          </a:graphicData>
        </a:graphic>
      </p:graphicFrame>
    </p:spTree>
    <p:extLst>
      <p:ext uri="{BB962C8B-B14F-4D97-AF65-F5344CB8AC3E}">
        <p14:creationId xmlns:p14="http://schemas.microsoft.com/office/powerpoint/2010/main" val="86246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9142D-FB7B-5629-1A76-20133E9DEA61}"/>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86C12CE-9C12-EA58-042A-A47262968B03}"/>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70D31FF-E554-2B4E-0531-D443E6A6D3A7}"/>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5C4B259B-AFCA-CDEE-DC71-EDDE9F552AD5}"/>
              </a:ext>
            </a:extLst>
          </p:cNvPr>
          <p:cNvPicPr>
            <a:picLocks noChangeAspect="1"/>
          </p:cNvPicPr>
          <p:nvPr/>
        </p:nvPicPr>
        <p:blipFill>
          <a:blip r:embed="rId3">
            <a:alphaModFix amt="26000"/>
          </a:blip>
          <a:stretch>
            <a:fillRect/>
          </a:stretch>
        </p:blipFill>
        <p:spPr>
          <a:xfrm>
            <a:off x="3902742" y="877827"/>
            <a:ext cx="8506598" cy="6118781"/>
          </a:xfrm>
          <a:prstGeom prst="rect">
            <a:avLst/>
          </a:prstGeom>
        </p:spPr>
      </p:pic>
      <p:sp>
        <p:nvSpPr>
          <p:cNvPr id="2" name="Title 1">
            <a:extLst>
              <a:ext uri="{FF2B5EF4-FFF2-40B4-BE49-F238E27FC236}">
                <a16:creationId xmlns:a16="http://schemas.microsoft.com/office/drawing/2014/main" id="{479E0C8A-5CDC-EFDA-A7B3-6C1912A166BC}"/>
              </a:ext>
            </a:extLst>
          </p:cNvPr>
          <p:cNvSpPr>
            <a:spLocks noGrp="1"/>
          </p:cNvSpPr>
          <p:nvPr>
            <p:ph type="title"/>
          </p:nvPr>
        </p:nvSpPr>
        <p:spPr>
          <a:xfrm>
            <a:off x="839788" y="301759"/>
            <a:ext cx="10515600" cy="733156"/>
          </a:xfrm>
        </p:spPr>
        <p:txBody>
          <a:bodyPr>
            <a:noAutofit/>
          </a:bodyPr>
          <a:lstStyle/>
          <a:p>
            <a:r>
              <a:rPr lang="en-US" sz="3600" b="1" dirty="0">
                <a:solidFill>
                  <a:srgbClr val="002060"/>
                </a:solidFill>
                <a:latin typeface="Montserrat" panose="00000500000000000000" pitchFamily="2" charset="0"/>
              </a:rPr>
              <a:t>Qualifying criteria for VAT registration </a:t>
            </a:r>
          </a:p>
        </p:txBody>
      </p:sp>
      <p:sp>
        <p:nvSpPr>
          <p:cNvPr id="5" name="Text Placeholder 4">
            <a:extLst>
              <a:ext uri="{FF2B5EF4-FFF2-40B4-BE49-F238E27FC236}">
                <a16:creationId xmlns:a16="http://schemas.microsoft.com/office/drawing/2014/main" id="{0169076A-5E01-31B3-4786-06F50ED9C0C2}"/>
              </a:ext>
            </a:extLst>
          </p:cNvPr>
          <p:cNvSpPr>
            <a:spLocks noGrp="1"/>
          </p:cNvSpPr>
          <p:nvPr>
            <p:ph type="body" idx="1"/>
          </p:nvPr>
        </p:nvSpPr>
        <p:spPr>
          <a:xfrm>
            <a:off x="448423" y="1224028"/>
            <a:ext cx="5157787" cy="484926"/>
          </a:xfrm>
        </p:spPr>
        <p:txBody>
          <a:bodyPr>
            <a:normAutofit/>
          </a:bodyPr>
          <a:lstStyle/>
          <a:p>
            <a:r>
              <a:rPr lang="en-ZA" sz="2800" b="1" kern="1200" dirty="0">
                <a:solidFill>
                  <a:srgbClr val="002060"/>
                </a:solidFill>
                <a:effectLst/>
                <a:latin typeface="Montserrat" panose="00000500000000000000" pitchFamily="2" charset="0"/>
                <a:ea typeface="+mn-ea"/>
                <a:cs typeface="+mn-cs"/>
              </a:rPr>
              <a:t>Compulsory</a:t>
            </a:r>
            <a:r>
              <a:rPr lang="en-US" sz="2800" dirty="0">
                <a:solidFill>
                  <a:srgbClr val="002060"/>
                </a:solidFill>
                <a:latin typeface="Montserrat" panose="00000500000000000000" pitchFamily="2" charset="0"/>
              </a:rPr>
              <a:t> registration </a:t>
            </a:r>
            <a:endParaRPr lang="en-ZA" sz="2800" dirty="0">
              <a:solidFill>
                <a:srgbClr val="002060"/>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B81BD839-5ADF-2D36-944F-69DBD37D9783}"/>
              </a:ext>
            </a:extLst>
          </p:cNvPr>
          <p:cNvSpPr>
            <a:spLocks noGrp="1"/>
          </p:cNvSpPr>
          <p:nvPr>
            <p:ph sz="half" idx="2"/>
          </p:nvPr>
        </p:nvSpPr>
        <p:spPr>
          <a:xfrm>
            <a:off x="6289040" y="1723799"/>
            <a:ext cx="5310329" cy="4638657"/>
          </a:xfrm>
        </p:spPr>
        <p:txBody>
          <a:bodyPr>
            <a:normAutofit fontScale="70000" lnSpcReduction="20000"/>
          </a:bodyPr>
          <a:lstStyle/>
          <a:p>
            <a:r>
              <a:rPr lang="en-US" sz="1800" kern="100" dirty="0">
                <a:solidFill>
                  <a:srgbClr val="002060"/>
                </a:solidFill>
                <a:latin typeface="Montserrat" panose="00000500000000000000" pitchFamily="2" charset="0"/>
                <a:cs typeface="Arial" panose="020B0604020202020204" pitchFamily="34" charset="0"/>
              </a:rPr>
              <a:t>is</a:t>
            </a:r>
            <a:r>
              <a:rPr lang="en-US"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 a “municipality” or is carrying on the activities of a “welfare </a:t>
            </a:r>
            <a:r>
              <a:rPr lang="en-US" sz="1800" kern="100" dirty="0" err="1">
                <a:solidFill>
                  <a:srgbClr val="002060"/>
                </a:solidFill>
                <a:effectLst/>
                <a:latin typeface="Montserrat" panose="00000500000000000000" pitchFamily="2" charset="0"/>
                <a:ea typeface="Aptos" panose="020B0004020202020204" pitchFamily="34" charset="0"/>
                <a:cs typeface="Arial" panose="020B0604020202020204" pitchFamily="34" charset="0"/>
              </a:rPr>
              <a:t>organisation</a:t>
            </a:r>
            <a:r>
              <a:rPr lang="en-US"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 or a “share block company”;</a:t>
            </a:r>
          </a:p>
          <a:p>
            <a:r>
              <a:rPr lang="en-US"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is carrying on an enterprise and the value of taxable supplies made has exceeded the minimum threshold of R50 000 in the past 12 months;</a:t>
            </a:r>
          </a:p>
          <a:p>
            <a:r>
              <a:rPr lang="en-US"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supplies commercial accommodation, provided the minimum threshold of R120 000 is met;</a:t>
            </a:r>
          </a:p>
          <a:p>
            <a:r>
              <a:rPr lang="en-US"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is carrying on an enterprise and the value of taxable supplies has not exceeded the R50 000 minimum threshold but can reasonably be expected to exceed that threshold within 12 months from the date of registration </a:t>
            </a:r>
          </a:p>
          <a:p>
            <a:r>
              <a:rPr lang="en-US"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is continuously and regularly carrying on one of the activities set out in </a:t>
            </a:r>
            <a:r>
              <a:rPr lang="en-US" sz="1800" kern="100" dirty="0">
                <a:solidFill>
                  <a:srgbClr val="E4C22A"/>
                </a:solidFill>
                <a:effectLst/>
                <a:latin typeface="Montserrat" panose="00000500000000000000" pitchFamily="2"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GN 446 in GG 38836 of 29 May 2015, </a:t>
            </a:r>
            <a:r>
              <a:rPr lang="en-US"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in respect of which it will only be possible to make taxable supplies after a period of time due to the nature of the business;</a:t>
            </a:r>
          </a:p>
          <a:p>
            <a:r>
              <a:rPr lang="en-US"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intends to carry on an enterprise acquired as a going concern, provided that the value of taxable supplies made by the supplier of the going concern exceeded R50 000 in the past 12 months.</a:t>
            </a:r>
          </a:p>
          <a:p>
            <a:pPr marL="0" indent="0">
              <a:buNone/>
            </a:pPr>
            <a:endParaRPr lang="en-ZA" sz="2400" dirty="0">
              <a:solidFill>
                <a:srgbClr val="002060"/>
              </a:solidFill>
              <a:latin typeface="Montserrat" panose="00000500000000000000" pitchFamily="2" charset="0"/>
            </a:endParaRPr>
          </a:p>
        </p:txBody>
      </p:sp>
      <p:sp>
        <p:nvSpPr>
          <p:cNvPr id="6" name="Text Placeholder 5">
            <a:extLst>
              <a:ext uri="{FF2B5EF4-FFF2-40B4-BE49-F238E27FC236}">
                <a16:creationId xmlns:a16="http://schemas.microsoft.com/office/drawing/2014/main" id="{FD1984FB-8952-604D-B7CA-D601701D78FD}"/>
              </a:ext>
            </a:extLst>
          </p:cNvPr>
          <p:cNvSpPr>
            <a:spLocks noGrp="1"/>
          </p:cNvSpPr>
          <p:nvPr>
            <p:ph type="body" sz="quarter" idx="3"/>
          </p:nvPr>
        </p:nvSpPr>
        <p:spPr>
          <a:xfrm>
            <a:off x="6585792" y="1224028"/>
            <a:ext cx="5183188" cy="484926"/>
          </a:xfrm>
        </p:spPr>
        <p:txBody>
          <a:bodyPr/>
          <a:lstStyle/>
          <a:p>
            <a:r>
              <a:rPr lang="en-US" sz="2800" b="1" kern="1200" dirty="0">
                <a:solidFill>
                  <a:srgbClr val="002060"/>
                </a:solidFill>
                <a:effectLst/>
                <a:latin typeface="Montserrat" panose="00000500000000000000" pitchFamily="2" charset="0"/>
                <a:ea typeface="+mn-ea"/>
                <a:cs typeface="+mn-cs"/>
              </a:rPr>
              <a:t>Voluntary</a:t>
            </a:r>
            <a:r>
              <a:rPr lang="en-ZA" sz="2400" kern="100" dirty="0">
                <a:solidFill>
                  <a:srgbClr val="002060"/>
                </a:solidFill>
                <a:effectLst/>
                <a:latin typeface="Aptos" panose="020B0004020202020204" pitchFamily="34" charset="0"/>
                <a:ea typeface="Aptos" panose="020B0004020202020204" pitchFamily="34" charset="0"/>
                <a:cs typeface="Arial" panose="020B0604020202020204" pitchFamily="34" charset="0"/>
              </a:rPr>
              <a:t> </a:t>
            </a:r>
            <a:r>
              <a:rPr lang="en-ZA" sz="2800" dirty="0">
                <a:solidFill>
                  <a:srgbClr val="002060"/>
                </a:solidFill>
                <a:latin typeface="Montserrat" panose="00000500000000000000" pitchFamily="2" charset="0"/>
              </a:rPr>
              <a:t>registration</a:t>
            </a:r>
          </a:p>
        </p:txBody>
      </p:sp>
      <p:sp>
        <p:nvSpPr>
          <p:cNvPr id="9" name="Content Placeholder 8">
            <a:extLst>
              <a:ext uri="{FF2B5EF4-FFF2-40B4-BE49-F238E27FC236}">
                <a16:creationId xmlns:a16="http://schemas.microsoft.com/office/drawing/2014/main" id="{AD03D996-8EB3-EAE7-F8C4-7CB1EC62979C}"/>
              </a:ext>
            </a:extLst>
          </p:cNvPr>
          <p:cNvSpPr>
            <a:spLocks noGrp="1"/>
          </p:cNvSpPr>
          <p:nvPr>
            <p:ph sz="quarter" idx="4"/>
          </p:nvPr>
        </p:nvSpPr>
        <p:spPr>
          <a:xfrm>
            <a:off x="448423" y="1723799"/>
            <a:ext cx="5183188" cy="4583924"/>
          </a:xfrm>
        </p:spPr>
        <p:txBody>
          <a:bodyPr>
            <a:normAutofit fontScale="70000" lnSpcReduction="20000"/>
          </a:bodyPr>
          <a:lstStyle/>
          <a:p>
            <a:r>
              <a:rPr lang="en-US" sz="26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if you are carrying on an enterprise and</a:t>
            </a:r>
          </a:p>
          <a:p>
            <a:r>
              <a:rPr lang="en-US" sz="26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make </a:t>
            </a:r>
            <a:r>
              <a:rPr lang="en-US" sz="2600" b="1" kern="100" dirty="0">
                <a:solidFill>
                  <a:srgbClr val="C00000"/>
                </a:solidFill>
                <a:effectLst/>
                <a:latin typeface="Montserrat" panose="00000500000000000000" pitchFamily="2" charset="0"/>
                <a:ea typeface="Aptos" panose="020B0004020202020204" pitchFamily="34" charset="0"/>
                <a:cs typeface="Arial" panose="020B0604020202020204" pitchFamily="34" charset="0"/>
              </a:rPr>
              <a:t>taxable supplies </a:t>
            </a:r>
            <a:r>
              <a:rPr lang="en-US" sz="26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in the course or furtherance of that enterprise exceeding R1 million in</a:t>
            </a:r>
          </a:p>
          <a:p>
            <a:r>
              <a:rPr lang="en-US" sz="26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any consecutive period of 12 months, or </a:t>
            </a:r>
          </a:p>
          <a:p>
            <a:r>
              <a:rPr lang="en-US" sz="26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will exceed that amount in terms of a written contractual obligation. </a:t>
            </a:r>
          </a:p>
          <a:p>
            <a:r>
              <a:rPr lang="en-US" sz="26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The R1 million compulsory VAT registration threshold applies to the total value of </a:t>
            </a:r>
            <a:r>
              <a:rPr lang="en-US" sz="26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taxable supplies </a:t>
            </a:r>
            <a:r>
              <a:rPr lang="en-US" sz="26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a:t>
            </a:r>
            <a:r>
              <a:rPr lang="en-US" sz="2600" kern="100" dirty="0">
                <a:solidFill>
                  <a:srgbClr val="C00000"/>
                </a:solidFill>
                <a:effectLst/>
                <a:latin typeface="Montserrat" panose="00000500000000000000" pitchFamily="2" charset="0"/>
                <a:ea typeface="Aptos" panose="020B0004020202020204" pitchFamily="34" charset="0"/>
                <a:cs typeface="Arial" panose="020B0604020202020204" pitchFamily="34" charset="0"/>
              </a:rPr>
              <a:t>turnover </a:t>
            </a:r>
            <a:r>
              <a:rPr lang="en-US" sz="2600" b="1" kern="100" dirty="0">
                <a:solidFill>
                  <a:srgbClr val="C00000"/>
                </a:solidFill>
                <a:effectLst/>
                <a:latin typeface="Montserrat" panose="00000500000000000000" pitchFamily="2" charset="0"/>
                <a:ea typeface="Aptos" panose="020B0004020202020204" pitchFamily="34" charset="0"/>
                <a:cs typeface="Arial" panose="020B0604020202020204" pitchFamily="34" charset="0"/>
              </a:rPr>
              <a:t>subject to exceptions</a:t>
            </a:r>
            <a:r>
              <a:rPr lang="en-US" sz="26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 and not the net income (profit) that your business has made for the period.</a:t>
            </a:r>
          </a:p>
          <a:p>
            <a:pPr marL="0" indent="0">
              <a:buNone/>
            </a:pPr>
            <a:endParaRPr lang="en-ZA" dirty="0"/>
          </a:p>
          <a:p>
            <a:pPr marL="0" indent="0">
              <a:buNone/>
            </a:pPr>
            <a:r>
              <a:rPr lang="en-ZA" dirty="0">
                <a:solidFill>
                  <a:srgbClr val="C00000"/>
                </a:solidFill>
                <a:latin typeface="Montserrat" panose="00000500000000000000" pitchFamily="2" charset="0"/>
              </a:rPr>
              <a:t>*</a:t>
            </a:r>
            <a:r>
              <a:rPr lang="en-US" sz="2000" dirty="0">
                <a:solidFill>
                  <a:srgbClr val="C00000"/>
                </a:solidFill>
                <a:latin typeface="Montserrat" panose="00000500000000000000" pitchFamily="2" charset="0"/>
              </a:rPr>
              <a:t>The 404 guide refer to turnover - It creates confusion as you have to start with turnover then adjust accordingly</a:t>
            </a:r>
            <a:endParaRPr lang="en-ZA" dirty="0">
              <a:solidFill>
                <a:srgbClr val="C00000"/>
              </a:solidFill>
              <a:latin typeface="Montserrat" panose="00000500000000000000" pitchFamily="2" charset="0"/>
            </a:endParaRPr>
          </a:p>
        </p:txBody>
      </p:sp>
    </p:spTree>
    <p:extLst>
      <p:ext uri="{BB962C8B-B14F-4D97-AF65-F5344CB8AC3E}">
        <p14:creationId xmlns:p14="http://schemas.microsoft.com/office/powerpoint/2010/main" val="3318449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9FF27-2BB6-0FAB-9F10-ADCD43FFCAEB}"/>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4BE75B9-93E7-0089-5D45-5B9434250885}"/>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2EA50B2-A4AB-6BF0-8E06-8321EAE3A459}"/>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CE110CF5-DB7E-6590-837B-872F6E49C0D5}"/>
              </a:ext>
            </a:extLst>
          </p:cNvPr>
          <p:cNvPicPr>
            <a:picLocks noChangeAspect="1"/>
          </p:cNvPicPr>
          <p:nvPr/>
        </p:nvPicPr>
        <p:blipFill>
          <a:blip r:embed="rId3">
            <a:alphaModFix amt="26000"/>
          </a:blip>
          <a:stretch>
            <a:fillRect/>
          </a:stretch>
        </p:blipFill>
        <p:spPr>
          <a:xfrm>
            <a:off x="3685402" y="0"/>
            <a:ext cx="8506598" cy="6118781"/>
          </a:xfrm>
          <a:prstGeom prst="rect">
            <a:avLst/>
          </a:prstGeom>
        </p:spPr>
      </p:pic>
      <p:sp>
        <p:nvSpPr>
          <p:cNvPr id="2" name="Title 1">
            <a:extLst>
              <a:ext uri="{FF2B5EF4-FFF2-40B4-BE49-F238E27FC236}">
                <a16:creationId xmlns:a16="http://schemas.microsoft.com/office/drawing/2014/main" id="{51E57459-7763-D37A-EAF1-DB0BBC0D8612}"/>
              </a:ext>
            </a:extLst>
          </p:cNvPr>
          <p:cNvSpPr>
            <a:spLocks noGrp="1"/>
          </p:cNvSpPr>
          <p:nvPr>
            <p:ph type="title"/>
          </p:nvPr>
        </p:nvSpPr>
        <p:spPr>
          <a:xfrm>
            <a:off x="502510" y="321276"/>
            <a:ext cx="11870722" cy="681080"/>
          </a:xfrm>
        </p:spPr>
        <p:txBody>
          <a:bodyPr>
            <a:normAutofit/>
          </a:bodyPr>
          <a:lstStyle/>
          <a:p>
            <a:pPr algn="ctr"/>
            <a:r>
              <a:rPr lang="en-US" sz="3600" b="1" dirty="0">
                <a:solidFill>
                  <a:srgbClr val="002060"/>
                </a:solidFill>
                <a:latin typeface="Montserrat" panose="00000500000000000000" pitchFamily="2" charset="0"/>
              </a:rPr>
              <a:t>Qualifying criteria for VAT registration </a:t>
            </a:r>
            <a:endParaRPr lang="en-ZA" sz="3600" dirty="0">
              <a:solidFill>
                <a:srgbClr val="002060"/>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70946DC2-FCD4-DE9D-5737-F66CCA5D1D11}"/>
              </a:ext>
            </a:extLst>
          </p:cNvPr>
          <p:cNvSpPr>
            <a:spLocks noGrp="1"/>
          </p:cNvSpPr>
          <p:nvPr>
            <p:ph idx="1"/>
          </p:nvPr>
        </p:nvSpPr>
        <p:spPr>
          <a:xfrm>
            <a:off x="624015" y="1032131"/>
            <a:ext cx="10579423" cy="5640517"/>
          </a:xfrm>
        </p:spPr>
        <p:txBody>
          <a:bodyPr>
            <a:normAutofit lnSpcReduction="10000"/>
          </a:bodyPr>
          <a:lstStyle/>
          <a:p>
            <a:pPr marL="0" indent="0">
              <a:buNone/>
            </a:pPr>
            <a:r>
              <a:rPr lang="en-US" b="1" dirty="0">
                <a:solidFill>
                  <a:srgbClr val="002060"/>
                </a:solidFill>
                <a:latin typeface="Montserrat" panose="00000500000000000000" pitchFamily="2" charset="0"/>
              </a:rPr>
              <a:t>Scenario 1</a:t>
            </a:r>
          </a:p>
          <a:p>
            <a:pPr marL="0" indent="0">
              <a:buNone/>
            </a:pPr>
            <a:endParaRPr lang="en-US" dirty="0">
              <a:solidFill>
                <a:srgbClr val="002060"/>
              </a:solidFill>
              <a:latin typeface="Montserrat" panose="00000500000000000000" pitchFamily="2" charset="0"/>
            </a:endParaRPr>
          </a:p>
          <a:p>
            <a:pPr marL="0" indent="0">
              <a:buNone/>
            </a:pPr>
            <a:r>
              <a:rPr lang="en-US" dirty="0">
                <a:solidFill>
                  <a:srgbClr val="002060"/>
                </a:solidFill>
                <a:latin typeface="Montserrat" panose="00000500000000000000" pitchFamily="2" charset="0"/>
              </a:rPr>
              <a:t>ABC Construction (Pty) Ltd tenders for a building contract of R5 million with WBHO. </a:t>
            </a:r>
          </a:p>
          <a:p>
            <a:pPr marL="0" indent="0">
              <a:buNone/>
            </a:pPr>
            <a:endParaRPr lang="en-US" dirty="0">
              <a:solidFill>
                <a:srgbClr val="002060"/>
              </a:solidFill>
              <a:latin typeface="Montserrat" panose="00000500000000000000" pitchFamily="2" charset="0"/>
            </a:endParaRPr>
          </a:p>
          <a:p>
            <a:pPr marL="0" indent="0">
              <a:buNone/>
            </a:pPr>
            <a:r>
              <a:rPr lang="en-US" dirty="0">
                <a:solidFill>
                  <a:srgbClr val="002060"/>
                </a:solidFill>
                <a:latin typeface="Montserrat" panose="00000500000000000000" pitchFamily="2" charset="0"/>
              </a:rPr>
              <a:t>The fees earned from WHBO construction activities were, on average, R120 000 per month for each </a:t>
            </a:r>
            <a:r>
              <a:rPr lang="en-US" u="sng" dirty="0">
                <a:solidFill>
                  <a:srgbClr val="002060"/>
                </a:solidFill>
                <a:latin typeface="Montserrat" panose="00000500000000000000" pitchFamily="2" charset="0"/>
              </a:rPr>
              <a:t>of the past 12 months</a:t>
            </a:r>
            <a:r>
              <a:rPr lang="en-US" dirty="0">
                <a:solidFill>
                  <a:srgbClr val="002060"/>
                </a:solidFill>
                <a:latin typeface="Montserrat" panose="00000500000000000000" pitchFamily="2" charset="0"/>
              </a:rPr>
              <a:t>.</a:t>
            </a:r>
            <a:endParaRPr lang="en-ZA" dirty="0">
              <a:solidFill>
                <a:srgbClr val="002060"/>
              </a:solidFill>
              <a:latin typeface="Montserrat" panose="00000500000000000000" pitchFamily="2" charset="0"/>
            </a:endParaRPr>
          </a:p>
          <a:p>
            <a:pPr marL="0" indent="0">
              <a:buNone/>
            </a:pPr>
            <a:endParaRPr lang="en-US" dirty="0">
              <a:solidFill>
                <a:srgbClr val="002060"/>
              </a:solidFill>
              <a:latin typeface="Montserrat" panose="00000500000000000000" pitchFamily="2" charset="0"/>
            </a:endParaRPr>
          </a:p>
          <a:p>
            <a:pPr marL="0" indent="0">
              <a:buNone/>
            </a:pPr>
            <a:r>
              <a:rPr lang="en-US" dirty="0">
                <a:solidFill>
                  <a:srgbClr val="002060"/>
                </a:solidFill>
                <a:latin typeface="Montserrat" panose="00000500000000000000" pitchFamily="2" charset="0"/>
              </a:rPr>
              <a:t>Should Construction (Pty) Ltd register as a VAT vendor? </a:t>
            </a:r>
          </a:p>
          <a:p>
            <a:pPr marL="0" indent="0">
              <a:buNone/>
            </a:pPr>
            <a:r>
              <a:rPr lang="en-US" dirty="0">
                <a:solidFill>
                  <a:srgbClr val="002060"/>
                </a:solidFill>
                <a:latin typeface="Montserrat" panose="00000500000000000000" pitchFamily="2" charset="0"/>
              </a:rPr>
              <a:t>If yes, on what basis?</a:t>
            </a:r>
          </a:p>
          <a:p>
            <a:pPr marL="0" indent="0">
              <a:buNone/>
            </a:pPr>
            <a:r>
              <a:rPr lang="en-US" dirty="0">
                <a:solidFill>
                  <a:srgbClr val="002060"/>
                </a:solidFill>
                <a:latin typeface="Montserrat" panose="00000500000000000000" pitchFamily="2" charset="0"/>
              </a:rPr>
              <a:t>If no, why not?</a:t>
            </a:r>
          </a:p>
          <a:p>
            <a:pPr marL="0" indent="0">
              <a:buNone/>
            </a:pPr>
            <a:endParaRPr lang="en-ZA" dirty="0">
              <a:solidFill>
                <a:srgbClr val="002060"/>
              </a:solidFill>
              <a:latin typeface="Montserrat" panose="00000500000000000000" pitchFamily="2" charset="0"/>
            </a:endParaRPr>
          </a:p>
        </p:txBody>
      </p:sp>
    </p:spTree>
    <p:extLst>
      <p:ext uri="{BB962C8B-B14F-4D97-AF65-F5344CB8AC3E}">
        <p14:creationId xmlns:p14="http://schemas.microsoft.com/office/powerpoint/2010/main" val="2605521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5F93F-467A-3704-D295-C794A094819B}"/>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65921A1-0547-7DFE-CBB0-36B0E2A515ED}"/>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FBBF007-4B41-1A75-B349-A3B3D67DE038}"/>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1C20241D-17EA-2857-5312-17ED1E55902D}"/>
              </a:ext>
            </a:extLst>
          </p:cNvPr>
          <p:cNvPicPr>
            <a:picLocks noChangeAspect="1"/>
          </p:cNvPicPr>
          <p:nvPr/>
        </p:nvPicPr>
        <p:blipFill>
          <a:blip r:embed="rId3">
            <a:alphaModFix amt="26000"/>
          </a:blip>
          <a:stretch>
            <a:fillRect/>
          </a:stretch>
        </p:blipFill>
        <p:spPr>
          <a:xfrm>
            <a:off x="3685402" y="0"/>
            <a:ext cx="8506598" cy="6118781"/>
          </a:xfrm>
          <a:prstGeom prst="rect">
            <a:avLst/>
          </a:prstGeom>
        </p:spPr>
      </p:pic>
      <p:sp>
        <p:nvSpPr>
          <p:cNvPr id="2" name="Title 1">
            <a:extLst>
              <a:ext uri="{FF2B5EF4-FFF2-40B4-BE49-F238E27FC236}">
                <a16:creationId xmlns:a16="http://schemas.microsoft.com/office/drawing/2014/main" id="{697AB583-7ACA-E12B-97F1-FC5A155996BA}"/>
              </a:ext>
            </a:extLst>
          </p:cNvPr>
          <p:cNvSpPr>
            <a:spLocks noGrp="1"/>
          </p:cNvSpPr>
          <p:nvPr>
            <p:ph type="title"/>
          </p:nvPr>
        </p:nvSpPr>
        <p:spPr>
          <a:xfrm>
            <a:off x="502510" y="321276"/>
            <a:ext cx="11870722" cy="681080"/>
          </a:xfrm>
        </p:spPr>
        <p:txBody>
          <a:bodyPr>
            <a:normAutofit/>
          </a:bodyPr>
          <a:lstStyle/>
          <a:p>
            <a:pPr algn="ctr"/>
            <a:r>
              <a:rPr lang="en-US" sz="3600" b="1" dirty="0">
                <a:solidFill>
                  <a:srgbClr val="002060"/>
                </a:solidFill>
                <a:latin typeface="Montserrat" panose="00000500000000000000" pitchFamily="2" charset="0"/>
              </a:rPr>
              <a:t>Qualifying criteria for VAT registration </a:t>
            </a:r>
            <a:endParaRPr lang="en-ZA" sz="3600" dirty="0">
              <a:solidFill>
                <a:srgbClr val="002060"/>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6AA10DAA-8FCA-7113-C865-422DD0E91CC8}"/>
              </a:ext>
            </a:extLst>
          </p:cNvPr>
          <p:cNvSpPr>
            <a:spLocks noGrp="1"/>
          </p:cNvSpPr>
          <p:nvPr>
            <p:ph idx="1"/>
          </p:nvPr>
        </p:nvSpPr>
        <p:spPr>
          <a:xfrm>
            <a:off x="624015" y="1032131"/>
            <a:ext cx="10579423" cy="5640517"/>
          </a:xfrm>
        </p:spPr>
        <p:txBody>
          <a:bodyPr>
            <a:normAutofit/>
          </a:bodyPr>
          <a:lstStyle/>
          <a:p>
            <a:pPr marL="0" indent="0">
              <a:buNone/>
            </a:pPr>
            <a:r>
              <a:rPr lang="en-US" b="1" dirty="0">
                <a:solidFill>
                  <a:srgbClr val="002060"/>
                </a:solidFill>
                <a:latin typeface="Montserrat" panose="00000500000000000000" pitchFamily="2" charset="0"/>
              </a:rPr>
              <a:t>Answer 1</a:t>
            </a:r>
          </a:p>
          <a:p>
            <a:pPr marL="0" indent="0">
              <a:buNone/>
            </a:pPr>
            <a:r>
              <a:rPr lang="en-US" dirty="0">
                <a:solidFill>
                  <a:srgbClr val="C00000"/>
                </a:solidFill>
                <a:latin typeface="Montserrat" panose="00000500000000000000" pitchFamily="2" charset="0"/>
              </a:rPr>
              <a:t>If ABC Construction (Pty) Ltd is not awarded the contract, they have an option to register voluntarily, or elect not to register.</a:t>
            </a:r>
          </a:p>
          <a:p>
            <a:pPr marL="0" indent="0">
              <a:buNone/>
            </a:pPr>
            <a:r>
              <a:rPr lang="en-US" dirty="0">
                <a:solidFill>
                  <a:srgbClr val="C00000"/>
                </a:solidFill>
                <a:latin typeface="Montserrat" panose="00000500000000000000" pitchFamily="2" charset="0"/>
              </a:rPr>
              <a:t>However, if awarded the contract, ABC Construction (Pty) Ltd would </a:t>
            </a:r>
            <a:r>
              <a:rPr lang="en-US" u="sng" dirty="0">
                <a:solidFill>
                  <a:srgbClr val="C00000"/>
                </a:solidFill>
                <a:latin typeface="Montserrat" panose="00000500000000000000" pitchFamily="2" charset="0"/>
              </a:rPr>
              <a:t>immediately</a:t>
            </a:r>
            <a:r>
              <a:rPr lang="en-US" dirty="0">
                <a:solidFill>
                  <a:srgbClr val="C00000"/>
                </a:solidFill>
                <a:latin typeface="Montserrat" panose="00000500000000000000" pitchFamily="2" charset="0"/>
              </a:rPr>
              <a:t> know that the R1 million compulsory VAT registration threshold is going to be exceeded. </a:t>
            </a:r>
          </a:p>
          <a:p>
            <a:pPr marL="0" indent="0">
              <a:buNone/>
            </a:pPr>
            <a:r>
              <a:rPr lang="en-US" dirty="0">
                <a:solidFill>
                  <a:srgbClr val="C00000"/>
                </a:solidFill>
                <a:latin typeface="Montserrat" panose="00000500000000000000" pitchFamily="2" charset="0"/>
              </a:rPr>
              <a:t>In this case, ABC would be required to register within 21 business days, calculated from the first day of the month in which the value of taxable supplies will exceed R1 million in a 12-month period commencing from that month.</a:t>
            </a:r>
          </a:p>
        </p:txBody>
      </p:sp>
    </p:spTree>
    <p:extLst>
      <p:ext uri="{BB962C8B-B14F-4D97-AF65-F5344CB8AC3E}">
        <p14:creationId xmlns:p14="http://schemas.microsoft.com/office/powerpoint/2010/main" val="748095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1920E4C-E843-724B-8C2E-23DCA472D754}"/>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13AE998-8817-C04B-B848-0B9C0313F577}"/>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BCB56CE2-AE2A-E740-8BB6-32AE543E9DE2}"/>
              </a:ext>
            </a:extLst>
          </p:cNvPr>
          <p:cNvPicPr>
            <a:picLocks noChangeAspect="1"/>
          </p:cNvPicPr>
          <p:nvPr/>
        </p:nvPicPr>
        <p:blipFill>
          <a:blip r:embed="rId3">
            <a:alphaModFix amt="26000"/>
          </a:blip>
          <a:stretch>
            <a:fillRect/>
          </a:stretch>
        </p:blipFill>
        <p:spPr>
          <a:xfrm>
            <a:off x="4158044" y="822961"/>
            <a:ext cx="8506598" cy="6118781"/>
          </a:xfrm>
          <a:prstGeom prst="rect">
            <a:avLst/>
          </a:prstGeom>
        </p:spPr>
      </p:pic>
      <p:sp>
        <p:nvSpPr>
          <p:cNvPr id="2" name="Title 1">
            <a:extLst>
              <a:ext uri="{FF2B5EF4-FFF2-40B4-BE49-F238E27FC236}">
                <a16:creationId xmlns:a16="http://schemas.microsoft.com/office/drawing/2014/main" id="{833E7BB4-FED6-4240-A71E-CBCBE5FB114B}"/>
              </a:ext>
            </a:extLst>
          </p:cNvPr>
          <p:cNvSpPr>
            <a:spLocks noGrp="1"/>
          </p:cNvSpPr>
          <p:nvPr>
            <p:ph type="title"/>
          </p:nvPr>
        </p:nvSpPr>
        <p:spPr>
          <a:xfrm>
            <a:off x="914400" y="180747"/>
            <a:ext cx="10515600" cy="642214"/>
          </a:xfrm>
        </p:spPr>
        <p:txBody>
          <a:bodyPr>
            <a:noAutofit/>
          </a:bodyPr>
          <a:lstStyle/>
          <a:p>
            <a:r>
              <a:rPr lang="en-US" sz="3600" b="1" dirty="0">
                <a:solidFill>
                  <a:srgbClr val="002060"/>
                </a:solidFill>
                <a:latin typeface="Montserrat" panose="00000500000000000000" pitchFamily="2" charset="0"/>
              </a:rPr>
              <a:t>Qualifying criteria for VAT registration </a:t>
            </a:r>
          </a:p>
        </p:txBody>
      </p:sp>
      <p:sp>
        <p:nvSpPr>
          <p:cNvPr id="11" name="Text Placeholder 10">
            <a:extLst>
              <a:ext uri="{FF2B5EF4-FFF2-40B4-BE49-F238E27FC236}">
                <a16:creationId xmlns:a16="http://schemas.microsoft.com/office/drawing/2014/main" id="{CA8F0ACB-66BF-5F82-0122-D35053A3DEE3}"/>
              </a:ext>
            </a:extLst>
          </p:cNvPr>
          <p:cNvSpPr>
            <a:spLocks noGrp="1"/>
          </p:cNvSpPr>
          <p:nvPr>
            <p:ph type="body" idx="1"/>
          </p:nvPr>
        </p:nvSpPr>
        <p:spPr>
          <a:xfrm>
            <a:off x="707708" y="835341"/>
            <a:ext cx="5157787" cy="523875"/>
          </a:xfrm>
        </p:spPr>
        <p:txBody>
          <a:bodyPr/>
          <a:lstStyle/>
          <a:p>
            <a:r>
              <a:rPr lang="en-US" dirty="0">
                <a:solidFill>
                  <a:srgbClr val="002060"/>
                </a:solidFill>
                <a:latin typeface="Montserrat" panose="00000500000000000000" pitchFamily="2" charset="0"/>
              </a:rPr>
              <a:t>Zero-rated Suppliers</a:t>
            </a:r>
            <a:endParaRPr lang="en-ZA" dirty="0">
              <a:solidFill>
                <a:srgbClr val="002060"/>
              </a:solidFill>
              <a:latin typeface="Montserrat" panose="00000500000000000000" pitchFamily="2" charset="0"/>
            </a:endParaRPr>
          </a:p>
        </p:txBody>
      </p:sp>
      <p:sp>
        <p:nvSpPr>
          <p:cNvPr id="12" name="Content Placeholder 11">
            <a:extLst>
              <a:ext uri="{FF2B5EF4-FFF2-40B4-BE49-F238E27FC236}">
                <a16:creationId xmlns:a16="http://schemas.microsoft.com/office/drawing/2014/main" id="{1EEC4737-2AC9-6816-9875-8A168D21649F}"/>
              </a:ext>
            </a:extLst>
          </p:cNvPr>
          <p:cNvSpPr>
            <a:spLocks noGrp="1"/>
          </p:cNvSpPr>
          <p:nvPr>
            <p:ph sz="half" idx="2"/>
          </p:nvPr>
        </p:nvSpPr>
        <p:spPr>
          <a:xfrm>
            <a:off x="707708" y="1590675"/>
            <a:ext cx="5157787" cy="4702209"/>
          </a:xfrm>
        </p:spPr>
        <p:txBody>
          <a:bodyPr>
            <a:normAutofit fontScale="92500" lnSpcReduction="20000"/>
          </a:bodyPr>
          <a:lstStyle/>
          <a:p>
            <a:r>
              <a:rPr lang="en-US" dirty="0">
                <a:solidFill>
                  <a:srgbClr val="002060"/>
                </a:solidFill>
                <a:latin typeface="Montserrat" panose="00000500000000000000" pitchFamily="2" charset="0"/>
              </a:rPr>
              <a:t>Basic Food items </a:t>
            </a:r>
          </a:p>
          <a:p>
            <a:r>
              <a:rPr lang="en-US" dirty="0">
                <a:solidFill>
                  <a:srgbClr val="002060"/>
                </a:solidFill>
                <a:latin typeface="Montserrat" panose="00000500000000000000" pitchFamily="2" charset="0"/>
              </a:rPr>
              <a:t>Illuminating paraffin</a:t>
            </a:r>
          </a:p>
          <a:p>
            <a:r>
              <a:rPr lang="en-US" dirty="0">
                <a:solidFill>
                  <a:srgbClr val="002060"/>
                </a:solidFill>
                <a:latin typeface="Montserrat" panose="00000500000000000000" pitchFamily="2" charset="0"/>
              </a:rPr>
              <a:t>Petrol and diesel (goods which are subject to the fuel levy)</a:t>
            </a:r>
          </a:p>
          <a:p>
            <a:r>
              <a:rPr lang="en-US" dirty="0">
                <a:solidFill>
                  <a:srgbClr val="002060"/>
                </a:solidFill>
                <a:latin typeface="Montserrat" panose="00000500000000000000" pitchFamily="2" charset="0"/>
              </a:rPr>
              <a:t>International transport services</a:t>
            </a:r>
          </a:p>
          <a:p>
            <a:r>
              <a:rPr lang="en-US" dirty="0">
                <a:solidFill>
                  <a:srgbClr val="002060"/>
                </a:solidFill>
                <a:latin typeface="Montserrat" panose="00000500000000000000" pitchFamily="2" charset="0"/>
              </a:rPr>
              <a:t>Farming inputs</a:t>
            </a:r>
          </a:p>
          <a:p>
            <a:r>
              <a:rPr lang="en-US" dirty="0">
                <a:solidFill>
                  <a:srgbClr val="002060"/>
                </a:solidFill>
                <a:latin typeface="Montserrat" panose="00000500000000000000" pitchFamily="2" charset="0"/>
              </a:rPr>
              <a:t>Sales of a going concern</a:t>
            </a:r>
          </a:p>
          <a:p>
            <a:r>
              <a:rPr lang="en-US" dirty="0">
                <a:solidFill>
                  <a:srgbClr val="002060"/>
                </a:solidFill>
                <a:latin typeface="Montserrat" panose="00000500000000000000" pitchFamily="2" charset="0"/>
              </a:rPr>
              <a:t>Certain grants by government</a:t>
            </a:r>
          </a:p>
          <a:p>
            <a:r>
              <a:rPr lang="en-US" dirty="0">
                <a:solidFill>
                  <a:srgbClr val="002060"/>
                </a:solidFill>
                <a:latin typeface="Montserrat" panose="00000500000000000000" pitchFamily="2" charset="0"/>
              </a:rPr>
              <a:t>Exports </a:t>
            </a:r>
            <a:endParaRPr lang="en-ZA" dirty="0">
              <a:solidFill>
                <a:srgbClr val="002060"/>
              </a:solidFill>
              <a:latin typeface="Montserrat" panose="00000500000000000000" pitchFamily="2" charset="0"/>
            </a:endParaRPr>
          </a:p>
        </p:txBody>
      </p:sp>
      <p:sp>
        <p:nvSpPr>
          <p:cNvPr id="13" name="Text Placeholder 12">
            <a:extLst>
              <a:ext uri="{FF2B5EF4-FFF2-40B4-BE49-F238E27FC236}">
                <a16:creationId xmlns:a16="http://schemas.microsoft.com/office/drawing/2014/main" id="{0E347ED9-4414-F883-BAF9-3D967B3B6E60}"/>
              </a:ext>
            </a:extLst>
          </p:cNvPr>
          <p:cNvSpPr>
            <a:spLocks noGrp="1"/>
          </p:cNvSpPr>
          <p:nvPr>
            <p:ph type="body" sz="quarter" idx="3"/>
          </p:nvPr>
        </p:nvSpPr>
        <p:spPr>
          <a:xfrm>
            <a:off x="6172200" y="835341"/>
            <a:ext cx="5183188" cy="523876"/>
          </a:xfrm>
        </p:spPr>
        <p:txBody>
          <a:bodyPr/>
          <a:lstStyle/>
          <a:p>
            <a:r>
              <a:rPr lang="en-US" dirty="0">
                <a:solidFill>
                  <a:srgbClr val="002060"/>
                </a:solidFill>
                <a:latin typeface="Montserrat" panose="00000500000000000000" pitchFamily="2" charset="0"/>
              </a:rPr>
              <a:t>Exempt Supplies</a:t>
            </a:r>
            <a:endParaRPr lang="en-ZA" dirty="0">
              <a:solidFill>
                <a:srgbClr val="002060"/>
              </a:solidFill>
              <a:latin typeface="Montserrat" panose="00000500000000000000" pitchFamily="2" charset="0"/>
            </a:endParaRPr>
          </a:p>
        </p:txBody>
      </p:sp>
      <p:sp>
        <p:nvSpPr>
          <p:cNvPr id="14" name="Content Placeholder 13">
            <a:extLst>
              <a:ext uri="{FF2B5EF4-FFF2-40B4-BE49-F238E27FC236}">
                <a16:creationId xmlns:a16="http://schemas.microsoft.com/office/drawing/2014/main" id="{B21BFA5B-32B4-D2C7-D8DB-1E3FA80D1694}"/>
              </a:ext>
            </a:extLst>
          </p:cNvPr>
          <p:cNvSpPr>
            <a:spLocks noGrp="1"/>
          </p:cNvSpPr>
          <p:nvPr>
            <p:ph sz="quarter" idx="4"/>
          </p:nvPr>
        </p:nvSpPr>
        <p:spPr>
          <a:xfrm>
            <a:off x="6216969" y="1590675"/>
            <a:ext cx="5183188" cy="4702209"/>
          </a:xfrm>
        </p:spPr>
        <p:txBody>
          <a:bodyPr>
            <a:normAutofit fontScale="92500" lnSpcReduction="20000"/>
          </a:bodyPr>
          <a:lstStyle/>
          <a:p>
            <a:r>
              <a:rPr lang="en-US" dirty="0">
                <a:solidFill>
                  <a:srgbClr val="002060"/>
                </a:solidFill>
                <a:latin typeface="Montserrat" panose="00000500000000000000" pitchFamily="2" charset="0"/>
              </a:rPr>
              <a:t>Non-fee related financial services</a:t>
            </a:r>
          </a:p>
          <a:p>
            <a:r>
              <a:rPr lang="en-US" dirty="0">
                <a:solidFill>
                  <a:srgbClr val="002060"/>
                </a:solidFill>
                <a:latin typeface="Montserrat" panose="00000500000000000000" pitchFamily="2" charset="0"/>
              </a:rPr>
              <a:t>Educational services provided by an approved educational institution</a:t>
            </a:r>
          </a:p>
          <a:p>
            <a:r>
              <a:rPr lang="en-US" dirty="0">
                <a:solidFill>
                  <a:srgbClr val="002060"/>
                </a:solidFill>
                <a:latin typeface="Montserrat" panose="00000500000000000000" pitchFamily="2" charset="0"/>
              </a:rPr>
              <a:t>Residential rental accommodation</a:t>
            </a:r>
          </a:p>
          <a:p>
            <a:r>
              <a:rPr lang="en-US" dirty="0">
                <a:solidFill>
                  <a:srgbClr val="002060"/>
                </a:solidFill>
                <a:latin typeface="Montserrat" panose="00000500000000000000" pitchFamily="2" charset="0"/>
              </a:rPr>
              <a:t>Public road and rail transport</a:t>
            </a:r>
            <a:endParaRPr lang="en-ZA" dirty="0">
              <a:solidFill>
                <a:srgbClr val="002060"/>
              </a:solidFill>
              <a:latin typeface="Montserrat" panose="00000500000000000000" pitchFamily="2" charset="0"/>
            </a:endParaRPr>
          </a:p>
        </p:txBody>
      </p:sp>
    </p:spTree>
    <p:extLst>
      <p:ext uri="{BB962C8B-B14F-4D97-AF65-F5344CB8AC3E}">
        <p14:creationId xmlns:p14="http://schemas.microsoft.com/office/powerpoint/2010/main" val="299421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DEF2E-1499-9A29-501C-7DAD2C627235}"/>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0109489-B149-977D-7FCF-3A4E9219C3E3}"/>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AB44EBA-08F1-3B5A-3609-15B32D223727}"/>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DA4838CC-E98B-F061-C4AB-DA85406AC6BB}"/>
              </a:ext>
            </a:extLst>
          </p:cNvPr>
          <p:cNvPicPr>
            <a:picLocks noChangeAspect="1"/>
          </p:cNvPicPr>
          <p:nvPr/>
        </p:nvPicPr>
        <p:blipFill>
          <a:blip r:embed="rId3">
            <a:alphaModFix amt="26000"/>
          </a:blip>
          <a:stretch>
            <a:fillRect/>
          </a:stretch>
        </p:blipFill>
        <p:spPr>
          <a:xfrm>
            <a:off x="3685402" y="0"/>
            <a:ext cx="8506598" cy="6118781"/>
          </a:xfrm>
          <a:prstGeom prst="rect">
            <a:avLst/>
          </a:prstGeom>
        </p:spPr>
      </p:pic>
      <p:sp>
        <p:nvSpPr>
          <p:cNvPr id="2" name="Title 1">
            <a:extLst>
              <a:ext uri="{FF2B5EF4-FFF2-40B4-BE49-F238E27FC236}">
                <a16:creationId xmlns:a16="http://schemas.microsoft.com/office/drawing/2014/main" id="{71BEE374-5636-CD75-BB20-315DF659EB4A}"/>
              </a:ext>
            </a:extLst>
          </p:cNvPr>
          <p:cNvSpPr>
            <a:spLocks noGrp="1"/>
          </p:cNvSpPr>
          <p:nvPr>
            <p:ph type="title"/>
          </p:nvPr>
        </p:nvSpPr>
        <p:spPr>
          <a:xfrm>
            <a:off x="502510" y="321276"/>
            <a:ext cx="11870722" cy="681080"/>
          </a:xfrm>
        </p:spPr>
        <p:txBody>
          <a:bodyPr>
            <a:normAutofit/>
          </a:bodyPr>
          <a:lstStyle/>
          <a:p>
            <a:pPr algn="ctr"/>
            <a:r>
              <a:rPr lang="en-US" sz="3600" b="1" dirty="0">
                <a:solidFill>
                  <a:srgbClr val="002060"/>
                </a:solidFill>
                <a:latin typeface="Montserrat" panose="00000500000000000000" pitchFamily="2" charset="0"/>
              </a:rPr>
              <a:t>Qualifying criteria for VAT registration </a:t>
            </a:r>
            <a:endParaRPr lang="en-ZA" sz="3600" dirty="0">
              <a:solidFill>
                <a:srgbClr val="002060"/>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84B7D57F-27A5-1B4C-3243-AECB86495C17}"/>
              </a:ext>
            </a:extLst>
          </p:cNvPr>
          <p:cNvSpPr>
            <a:spLocks noGrp="1"/>
          </p:cNvSpPr>
          <p:nvPr>
            <p:ph idx="1"/>
          </p:nvPr>
        </p:nvSpPr>
        <p:spPr>
          <a:xfrm>
            <a:off x="624015" y="1032131"/>
            <a:ext cx="10579423" cy="5640517"/>
          </a:xfrm>
        </p:spPr>
        <p:txBody>
          <a:bodyPr>
            <a:normAutofit/>
          </a:bodyPr>
          <a:lstStyle/>
          <a:p>
            <a:pPr marL="0" indent="0">
              <a:buNone/>
            </a:pPr>
            <a:r>
              <a:rPr lang="en-US" b="1" dirty="0">
                <a:solidFill>
                  <a:srgbClr val="002060"/>
                </a:solidFill>
                <a:latin typeface="Montserrat" panose="00000500000000000000" pitchFamily="2" charset="0"/>
              </a:rPr>
              <a:t>Scenario 2</a:t>
            </a:r>
          </a:p>
          <a:p>
            <a:pPr marL="0" indent="0">
              <a:buNone/>
            </a:pPr>
            <a:endParaRPr lang="en-US" dirty="0">
              <a:solidFill>
                <a:srgbClr val="002060"/>
              </a:solidFill>
              <a:latin typeface="Montserrat" panose="00000500000000000000" pitchFamily="2" charset="0"/>
            </a:endParaRPr>
          </a:p>
          <a:p>
            <a:pPr marL="0" indent="0">
              <a:buNone/>
            </a:pPr>
            <a:r>
              <a:rPr lang="en-US" dirty="0">
                <a:solidFill>
                  <a:srgbClr val="002060"/>
                </a:solidFill>
                <a:latin typeface="Montserrat" panose="00000500000000000000" pitchFamily="2" charset="0"/>
              </a:rPr>
              <a:t>XXX (Pty) Ltd runs a transportation company with the following streams of income over the past 12 months</a:t>
            </a:r>
          </a:p>
          <a:p>
            <a:pPr marL="0" indent="0">
              <a:buNone/>
            </a:pPr>
            <a:r>
              <a:rPr lang="en-US" dirty="0">
                <a:solidFill>
                  <a:srgbClr val="002060"/>
                </a:solidFill>
                <a:latin typeface="Montserrat" panose="00000500000000000000" pitchFamily="2" charset="0"/>
              </a:rPr>
              <a:t>Transportation of passengers by bus – R600 000</a:t>
            </a:r>
          </a:p>
          <a:p>
            <a:pPr marL="0" indent="0">
              <a:buNone/>
            </a:pPr>
            <a:r>
              <a:rPr lang="en-US" dirty="0">
                <a:solidFill>
                  <a:srgbClr val="002060"/>
                </a:solidFill>
                <a:latin typeface="Montserrat" panose="00000500000000000000" pitchFamily="2" charset="0"/>
              </a:rPr>
              <a:t>Management Fees – R500 000</a:t>
            </a:r>
          </a:p>
          <a:p>
            <a:pPr marL="0" indent="0">
              <a:buNone/>
            </a:pPr>
            <a:r>
              <a:rPr lang="en-US" dirty="0">
                <a:solidFill>
                  <a:srgbClr val="002060"/>
                </a:solidFill>
                <a:latin typeface="Montserrat" panose="00000500000000000000" pitchFamily="2" charset="0"/>
              </a:rPr>
              <a:t>Sell of Diesel – R400 000</a:t>
            </a:r>
          </a:p>
          <a:p>
            <a:pPr marL="0" indent="0">
              <a:buNone/>
            </a:pPr>
            <a:endParaRPr lang="en-ZA" dirty="0">
              <a:solidFill>
                <a:srgbClr val="002060"/>
              </a:solidFill>
              <a:latin typeface="Montserrat" panose="00000500000000000000" pitchFamily="2" charset="0"/>
            </a:endParaRPr>
          </a:p>
          <a:p>
            <a:pPr marL="0" indent="0">
              <a:buNone/>
            </a:pPr>
            <a:r>
              <a:rPr lang="en-US" dirty="0">
                <a:solidFill>
                  <a:srgbClr val="002060"/>
                </a:solidFill>
                <a:latin typeface="Montserrat" panose="00000500000000000000" pitchFamily="2" charset="0"/>
              </a:rPr>
              <a:t>Must XXX (Pty) Ltd register for VAT</a:t>
            </a:r>
          </a:p>
          <a:p>
            <a:pPr marL="0" indent="0">
              <a:buNone/>
            </a:pPr>
            <a:r>
              <a:rPr lang="en-US" dirty="0">
                <a:solidFill>
                  <a:srgbClr val="002060"/>
                </a:solidFill>
                <a:latin typeface="Montserrat" panose="00000500000000000000" pitchFamily="2" charset="0"/>
              </a:rPr>
              <a:t>If yes, why? </a:t>
            </a:r>
          </a:p>
          <a:p>
            <a:pPr marL="0" indent="0">
              <a:buNone/>
            </a:pPr>
            <a:r>
              <a:rPr lang="en-US" dirty="0">
                <a:solidFill>
                  <a:srgbClr val="002060"/>
                </a:solidFill>
                <a:latin typeface="Montserrat" panose="00000500000000000000" pitchFamily="2" charset="0"/>
              </a:rPr>
              <a:t>If no, why not?</a:t>
            </a:r>
            <a:endParaRPr lang="en-ZA" dirty="0">
              <a:solidFill>
                <a:srgbClr val="002060"/>
              </a:solidFill>
              <a:latin typeface="Montserrat" panose="00000500000000000000" pitchFamily="2" charset="0"/>
            </a:endParaRPr>
          </a:p>
          <a:p>
            <a:pPr marL="0" indent="0">
              <a:buNone/>
            </a:pPr>
            <a:endParaRPr lang="en-ZA" dirty="0">
              <a:solidFill>
                <a:srgbClr val="002060"/>
              </a:solidFill>
              <a:latin typeface="Montserrat" panose="00000500000000000000" pitchFamily="2" charset="0"/>
            </a:endParaRPr>
          </a:p>
        </p:txBody>
      </p:sp>
    </p:spTree>
    <p:extLst>
      <p:ext uri="{BB962C8B-B14F-4D97-AF65-F5344CB8AC3E}">
        <p14:creationId xmlns:p14="http://schemas.microsoft.com/office/powerpoint/2010/main" val="293320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A83D8-4A69-3BFA-AA39-699CCDE4B022}"/>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09B19E6-DA32-C47B-6195-4D94B3F4110A}"/>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9F90737-98A7-663A-EBE0-2E00A1E6A870}"/>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FF4259AD-85DE-6EE5-77A4-BBD81FBB03C5}"/>
              </a:ext>
            </a:extLst>
          </p:cNvPr>
          <p:cNvPicPr>
            <a:picLocks noChangeAspect="1"/>
          </p:cNvPicPr>
          <p:nvPr/>
        </p:nvPicPr>
        <p:blipFill>
          <a:blip r:embed="rId3">
            <a:alphaModFix amt="26000"/>
          </a:blip>
          <a:stretch>
            <a:fillRect/>
          </a:stretch>
        </p:blipFill>
        <p:spPr>
          <a:xfrm>
            <a:off x="3685402" y="0"/>
            <a:ext cx="8506598" cy="6118781"/>
          </a:xfrm>
          <a:prstGeom prst="rect">
            <a:avLst/>
          </a:prstGeom>
        </p:spPr>
      </p:pic>
      <p:sp>
        <p:nvSpPr>
          <p:cNvPr id="2" name="Title 1">
            <a:extLst>
              <a:ext uri="{FF2B5EF4-FFF2-40B4-BE49-F238E27FC236}">
                <a16:creationId xmlns:a16="http://schemas.microsoft.com/office/drawing/2014/main" id="{F45441C3-C61D-B1B5-BFC8-0839ED98C457}"/>
              </a:ext>
            </a:extLst>
          </p:cNvPr>
          <p:cNvSpPr>
            <a:spLocks noGrp="1"/>
          </p:cNvSpPr>
          <p:nvPr>
            <p:ph type="title"/>
          </p:nvPr>
        </p:nvSpPr>
        <p:spPr>
          <a:xfrm>
            <a:off x="502510" y="321276"/>
            <a:ext cx="11870722" cy="681080"/>
          </a:xfrm>
        </p:spPr>
        <p:txBody>
          <a:bodyPr>
            <a:normAutofit/>
          </a:bodyPr>
          <a:lstStyle/>
          <a:p>
            <a:r>
              <a:rPr lang="en-US" sz="3600" b="1" dirty="0">
                <a:solidFill>
                  <a:srgbClr val="002060"/>
                </a:solidFill>
                <a:latin typeface="Montserrat" panose="00000500000000000000" pitchFamily="2" charset="0"/>
              </a:rPr>
              <a:t>Qualifying criteria for VAT registration </a:t>
            </a:r>
            <a:endParaRPr lang="en-ZA" sz="3600" dirty="0">
              <a:solidFill>
                <a:srgbClr val="002060"/>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B7039A4-F1C8-6C73-C6BE-F83AF524785E}"/>
              </a:ext>
            </a:extLst>
          </p:cNvPr>
          <p:cNvSpPr>
            <a:spLocks noGrp="1"/>
          </p:cNvSpPr>
          <p:nvPr>
            <p:ph idx="1"/>
          </p:nvPr>
        </p:nvSpPr>
        <p:spPr>
          <a:xfrm>
            <a:off x="624015" y="1032131"/>
            <a:ext cx="10579423" cy="5640517"/>
          </a:xfrm>
        </p:spPr>
        <p:txBody>
          <a:bodyPr>
            <a:normAutofit/>
          </a:bodyPr>
          <a:lstStyle/>
          <a:p>
            <a:pPr marL="0" indent="0">
              <a:buNone/>
            </a:pPr>
            <a:r>
              <a:rPr lang="en-US" dirty="0">
                <a:solidFill>
                  <a:srgbClr val="002060"/>
                </a:solidFill>
                <a:latin typeface="Montserrat" panose="00000500000000000000" pitchFamily="2" charset="0"/>
              </a:rPr>
              <a:t>Answer 2</a:t>
            </a:r>
            <a:endParaRPr lang="en-US" sz="2400" dirty="0">
              <a:solidFill>
                <a:srgbClr val="002060"/>
              </a:solidFill>
              <a:latin typeface="Montserrat" panose="00000500000000000000" pitchFamily="2" charset="0"/>
            </a:endParaRPr>
          </a:p>
          <a:p>
            <a:pPr marL="0" indent="0">
              <a:buNone/>
            </a:pPr>
            <a:r>
              <a:rPr kumimoji="0" lang="en-US" sz="2400" b="1" i="0" u="none" strike="noStrike" kern="100" cap="none" spc="0" normalizeH="0" baseline="0" noProof="0" dirty="0">
                <a:ln>
                  <a:noFill/>
                </a:ln>
                <a:solidFill>
                  <a:srgbClr val="C00000"/>
                </a:solidFill>
                <a:effectLst/>
                <a:uLnTx/>
                <a:uFillTx/>
                <a:latin typeface="Montserrat" panose="00000500000000000000" pitchFamily="2" charset="0"/>
                <a:ea typeface="Aptos" panose="020B0004020202020204" pitchFamily="34" charset="0"/>
                <a:cs typeface="Arial" panose="020B0604020202020204" pitchFamily="34" charset="0"/>
              </a:rPr>
              <a:t>No</a:t>
            </a:r>
            <a:endParaRPr kumimoji="0" lang="en-ZA" sz="1200" b="1" i="0" u="none" strike="noStrike" kern="100" cap="none" spc="0" normalizeH="0" baseline="0" noProof="0" dirty="0">
              <a:ln>
                <a:noFill/>
              </a:ln>
              <a:solidFill>
                <a:srgbClr val="C00000"/>
              </a:solidFill>
              <a:effectLst/>
              <a:uLnTx/>
              <a:uFillTx/>
              <a:latin typeface="Montserrat" panose="00000500000000000000" pitchFamily="2" charset="0"/>
              <a:ea typeface="Aptos" panose="020B0004020202020204" pitchFamily="34" charset="0"/>
              <a:cs typeface="Arial" panose="020B0604020202020204" pitchFamily="34" charset="0"/>
            </a:endParaRPr>
          </a:p>
          <a:p>
            <a:pPr marL="457200" marR="0" lvl="1" indent="0" algn="l" defTabSz="914400" rtl="0" eaLnBrk="1" fontAlgn="auto" latinLnBrk="0" hangingPunct="1">
              <a:lnSpc>
                <a:spcPct val="115000"/>
              </a:lnSpc>
              <a:spcBef>
                <a:spcPts val="500"/>
              </a:spcBef>
              <a:spcAft>
                <a:spcPts val="800"/>
              </a:spcAft>
              <a:buClrTx/>
              <a:buSzTx/>
              <a:buNone/>
              <a:tabLst/>
              <a:defRPr/>
            </a:pPr>
            <a:r>
              <a:rPr kumimoji="0" lang="en-US" sz="1800" b="1" i="0" u="none" strike="noStrike" kern="100" cap="none" spc="0" normalizeH="0" baseline="0" noProof="0" dirty="0">
                <a:ln>
                  <a:noFill/>
                </a:ln>
                <a:solidFill>
                  <a:srgbClr val="C00000"/>
                </a:solidFill>
                <a:effectLst/>
                <a:uLnTx/>
                <a:uFillTx/>
                <a:latin typeface="Montserrat" panose="00000500000000000000" pitchFamily="2" charset="0"/>
                <a:ea typeface="Aptos" panose="020B0004020202020204" pitchFamily="34" charset="0"/>
                <a:cs typeface="Arial" panose="020B0604020202020204" pitchFamily="34" charset="0"/>
              </a:rPr>
              <a:t>if you are carrying on an enterprise and make TAXABLE SUPPLIES in the course or furtherance of that enterprise exceeding R1 million in any consecutive period of 12 months,</a:t>
            </a:r>
            <a:endParaRPr lang="en-US" dirty="0">
              <a:solidFill>
                <a:srgbClr val="002060"/>
              </a:solidFill>
              <a:latin typeface="Montserrat" panose="00000500000000000000" pitchFamily="2" charset="0"/>
            </a:endParaRPr>
          </a:p>
          <a:p>
            <a:pPr marL="0" indent="0">
              <a:buNone/>
            </a:pPr>
            <a:endParaRPr lang="en-US" dirty="0">
              <a:solidFill>
                <a:srgbClr val="002060"/>
              </a:solidFill>
              <a:latin typeface="Montserrat" panose="00000500000000000000" pitchFamily="2" charset="0"/>
            </a:endParaRPr>
          </a:p>
          <a:p>
            <a:pPr marL="0" indent="0">
              <a:buNone/>
            </a:pPr>
            <a:endParaRPr lang="en-ZA" dirty="0">
              <a:solidFill>
                <a:srgbClr val="002060"/>
              </a:solidFill>
              <a:latin typeface="Montserrat" panose="00000500000000000000" pitchFamily="2" charset="0"/>
            </a:endParaRPr>
          </a:p>
        </p:txBody>
      </p:sp>
      <p:graphicFrame>
        <p:nvGraphicFramePr>
          <p:cNvPr id="5" name="Table 4">
            <a:extLst>
              <a:ext uri="{FF2B5EF4-FFF2-40B4-BE49-F238E27FC236}">
                <a16:creationId xmlns:a16="http://schemas.microsoft.com/office/drawing/2014/main" id="{CDDA48C2-8367-5C29-C3EB-FCE27DE3B82F}"/>
              </a:ext>
            </a:extLst>
          </p:cNvPr>
          <p:cNvGraphicFramePr>
            <a:graphicFrameLocks noGrp="1"/>
          </p:cNvGraphicFramePr>
          <p:nvPr>
            <p:extLst>
              <p:ext uri="{D42A27DB-BD31-4B8C-83A1-F6EECF244321}">
                <p14:modId xmlns:p14="http://schemas.microsoft.com/office/powerpoint/2010/main" val="3585466039"/>
              </p:ext>
            </p:extLst>
          </p:nvPr>
        </p:nvGraphicFramePr>
        <p:xfrm>
          <a:off x="1257189" y="3429000"/>
          <a:ext cx="8199143" cy="2212749"/>
        </p:xfrm>
        <a:graphic>
          <a:graphicData uri="http://schemas.openxmlformats.org/drawingml/2006/table">
            <a:tbl>
              <a:tblPr/>
              <a:tblGrid>
                <a:gridCol w="6461778">
                  <a:extLst>
                    <a:ext uri="{9D8B030D-6E8A-4147-A177-3AD203B41FA5}">
                      <a16:colId xmlns:a16="http://schemas.microsoft.com/office/drawing/2014/main" val="3720520991"/>
                    </a:ext>
                  </a:extLst>
                </a:gridCol>
                <a:gridCol w="1737365">
                  <a:extLst>
                    <a:ext uri="{9D8B030D-6E8A-4147-A177-3AD203B41FA5}">
                      <a16:colId xmlns:a16="http://schemas.microsoft.com/office/drawing/2014/main" val="2333190788"/>
                    </a:ext>
                  </a:extLst>
                </a:gridCol>
              </a:tblGrid>
              <a:tr h="316107">
                <a:tc>
                  <a:txBody>
                    <a:bodyPr/>
                    <a:lstStyle/>
                    <a:p>
                      <a:pPr algn="l" fontAlgn="b"/>
                      <a:r>
                        <a:rPr lang="en-ZA" sz="1800" b="0" i="0" u="none" strike="noStrike" dirty="0">
                          <a:solidFill>
                            <a:srgbClr val="C00000"/>
                          </a:solidFill>
                          <a:effectLst/>
                          <a:latin typeface="Montserrat" panose="00000500000000000000" pitchFamily="2"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800" b="0" i="0" u="none" strike="noStrike" dirty="0">
                          <a:solidFill>
                            <a:srgbClr val="C00000"/>
                          </a:solidFill>
                          <a:effectLst/>
                          <a:latin typeface="Montserrat" panose="00000500000000000000" pitchFamily="2" charset="0"/>
                        </a:rPr>
                        <a:t>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5115678"/>
                  </a:ext>
                </a:extLst>
              </a:tr>
              <a:tr h="316107">
                <a:tc>
                  <a:txBody>
                    <a:bodyPr/>
                    <a:lstStyle/>
                    <a:p>
                      <a:pPr algn="l" fontAlgn="b"/>
                      <a:r>
                        <a:rPr lang="en-US" sz="1800" b="0" i="0" u="none" strike="noStrike" dirty="0">
                          <a:solidFill>
                            <a:srgbClr val="C00000"/>
                          </a:solidFill>
                          <a:effectLst/>
                          <a:latin typeface="Montserrat" panose="00000500000000000000" pitchFamily="2" charset="0"/>
                        </a:rPr>
                        <a:t>Transportation of passengers by bus (exempt supply)</a:t>
                      </a:r>
                      <a:endParaRPr lang="en-ZA" sz="1800" b="0" i="0" u="none" strike="noStrike" dirty="0">
                        <a:solidFill>
                          <a:srgbClr val="C00000"/>
                        </a:solidFill>
                        <a:effectLst/>
                        <a:latin typeface="Montserrat" panose="00000500000000000000" pitchFamily="2"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800" b="0" i="0" u="none" strike="noStrike" dirty="0">
                          <a:solidFill>
                            <a:srgbClr val="C00000"/>
                          </a:solidFill>
                          <a:effectLst/>
                          <a:latin typeface="Montserrat" panose="00000500000000000000" pitchFamily="2"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0352593"/>
                  </a:ext>
                </a:extLst>
              </a:tr>
              <a:tr h="316107">
                <a:tc>
                  <a:txBody>
                    <a:bodyPr/>
                    <a:lstStyle/>
                    <a:p>
                      <a:pPr algn="l" fontAlgn="b"/>
                      <a:r>
                        <a:rPr lang="en-US" dirty="0">
                          <a:solidFill>
                            <a:srgbClr val="C00000"/>
                          </a:solidFill>
                          <a:latin typeface="Montserrat" panose="00000500000000000000" pitchFamily="2" charset="0"/>
                        </a:rPr>
                        <a:t>Management Fees (standard rate supply)</a:t>
                      </a:r>
                      <a:endParaRPr lang="en-ZA" sz="1800" b="0" i="0" u="none" strike="noStrike" dirty="0">
                        <a:solidFill>
                          <a:srgbClr val="C00000"/>
                        </a:solidFill>
                        <a:effectLst/>
                        <a:latin typeface="Montserrat" panose="00000500000000000000" pitchFamily="2"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800" b="0" i="0" u="none" strike="noStrike" dirty="0">
                          <a:solidFill>
                            <a:srgbClr val="C00000"/>
                          </a:solidFill>
                          <a:effectLst/>
                          <a:latin typeface="Montserrat" panose="00000500000000000000" pitchFamily="2" charset="0"/>
                        </a:rPr>
                        <a:t>500 000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1535149"/>
                  </a:ext>
                </a:extLst>
              </a:tr>
              <a:tr h="316107">
                <a:tc>
                  <a:txBody>
                    <a:bodyPr/>
                    <a:lstStyle/>
                    <a:p>
                      <a:pPr algn="l" fontAlgn="b"/>
                      <a:r>
                        <a:rPr lang="en-ZA" sz="1800" b="0" i="0" u="none" strike="noStrike" dirty="0">
                          <a:solidFill>
                            <a:srgbClr val="C00000"/>
                          </a:solidFill>
                          <a:effectLst/>
                          <a:latin typeface="Montserrat" panose="00000500000000000000" pitchFamily="2" charset="0"/>
                        </a:rPr>
                        <a:t>Sell of Diesel (zero-rated supply)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800" b="0" i="0" u="none" strike="noStrike" dirty="0">
                          <a:solidFill>
                            <a:srgbClr val="C00000"/>
                          </a:solidFill>
                          <a:effectLst/>
                          <a:latin typeface="Montserrat" panose="00000500000000000000" pitchFamily="2" charset="0"/>
                        </a:rPr>
                        <a:t>  400 000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0716577"/>
                  </a:ext>
                </a:extLst>
              </a:tr>
              <a:tr h="316107">
                <a:tc>
                  <a:txBody>
                    <a:bodyPr/>
                    <a:lstStyle/>
                    <a:p>
                      <a:pPr algn="l" fontAlgn="b"/>
                      <a:endParaRPr lang="en-ZA" sz="1800" b="0" i="0" u="none" strike="noStrike" dirty="0">
                        <a:solidFill>
                          <a:srgbClr val="C00000"/>
                        </a:solidFill>
                        <a:effectLst/>
                        <a:latin typeface="Montserrat" panose="00000500000000000000" pitchFamily="2"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ZA" sz="1800" b="0" i="0" u="none" strike="noStrike" dirty="0">
                        <a:solidFill>
                          <a:srgbClr val="C00000"/>
                        </a:solidFill>
                        <a:effectLst/>
                        <a:latin typeface="Montserrat" panose="00000500000000000000" pitchFamily="2"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1879386"/>
                  </a:ext>
                </a:extLst>
              </a:tr>
              <a:tr h="316107">
                <a:tc>
                  <a:txBody>
                    <a:bodyPr/>
                    <a:lstStyle/>
                    <a:p>
                      <a:pPr algn="l" fontAlgn="b"/>
                      <a:r>
                        <a:rPr lang="en-US" sz="1800" b="0" i="0" u="none" strike="noStrike" dirty="0">
                          <a:solidFill>
                            <a:srgbClr val="C00000"/>
                          </a:solidFill>
                          <a:effectLst/>
                          <a:latin typeface="Montserrat" panose="00000500000000000000" pitchFamily="2" charset="0"/>
                        </a:rPr>
                        <a:t>Total TAXABLE supplies</a:t>
                      </a:r>
                      <a:endParaRPr lang="en-ZA" sz="1800" b="0" i="0" u="none" strike="noStrike" dirty="0">
                        <a:solidFill>
                          <a:srgbClr val="C00000"/>
                        </a:solidFill>
                        <a:effectLst/>
                        <a:latin typeface="Montserrat" panose="00000500000000000000" pitchFamily="2"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C00000"/>
                          </a:solidFill>
                          <a:effectLst/>
                          <a:latin typeface="Montserrat" panose="00000500000000000000" pitchFamily="2" charset="0"/>
                        </a:rPr>
                        <a:t>900 000</a:t>
                      </a:r>
                      <a:endParaRPr lang="en-ZA" sz="1800" b="0" i="0" u="none" strike="noStrike" dirty="0">
                        <a:solidFill>
                          <a:srgbClr val="C00000"/>
                        </a:solidFill>
                        <a:effectLst/>
                        <a:latin typeface="Montserrat" panose="00000500000000000000" pitchFamily="2"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0295337"/>
                  </a:ext>
                </a:extLst>
              </a:tr>
              <a:tr h="316107">
                <a:tc>
                  <a:txBody>
                    <a:bodyPr/>
                    <a:lstStyle/>
                    <a:p>
                      <a:pPr algn="l" fontAlgn="b"/>
                      <a:r>
                        <a:rPr lang="en-ZA" sz="1800" b="0" i="0" u="none" strike="noStrike" dirty="0">
                          <a:solidFill>
                            <a:srgbClr val="C00000"/>
                          </a:solidFill>
                          <a:effectLst/>
                          <a:latin typeface="Montserrat" panose="00000500000000000000" pitchFamily="2"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800" b="0" i="0" u="none" strike="noStrike" dirty="0">
                          <a:solidFill>
                            <a:srgbClr val="C00000"/>
                          </a:solidFill>
                          <a:effectLst/>
                          <a:latin typeface="Montserrat" panose="00000500000000000000" pitchFamily="2"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4839577"/>
                  </a:ext>
                </a:extLst>
              </a:tr>
            </a:tbl>
          </a:graphicData>
        </a:graphic>
      </p:graphicFrame>
    </p:spTree>
    <p:extLst>
      <p:ext uri="{BB962C8B-B14F-4D97-AF65-F5344CB8AC3E}">
        <p14:creationId xmlns:p14="http://schemas.microsoft.com/office/powerpoint/2010/main" val="3647356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2D1AD-D3E5-1BAE-1240-376CB629AA2B}"/>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876919A-DBE4-82F1-2A2C-D7034C3C22EC}"/>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DBEEE6D-9CF3-864F-CF70-03F1E2137F3B}"/>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71B94041-45FC-CF9D-A91E-601336F1EEED}"/>
              </a:ext>
            </a:extLst>
          </p:cNvPr>
          <p:cNvPicPr>
            <a:picLocks noChangeAspect="1"/>
          </p:cNvPicPr>
          <p:nvPr/>
        </p:nvPicPr>
        <p:blipFill>
          <a:blip r:embed="rId3">
            <a:alphaModFix amt="26000"/>
          </a:blip>
          <a:stretch>
            <a:fillRect/>
          </a:stretch>
        </p:blipFill>
        <p:spPr>
          <a:xfrm>
            <a:off x="4156742" y="583187"/>
            <a:ext cx="8506598" cy="6118781"/>
          </a:xfrm>
          <a:prstGeom prst="rect">
            <a:avLst/>
          </a:prstGeom>
        </p:spPr>
      </p:pic>
      <p:sp>
        <p:nvSpPr>
          <p:cNvPr id="2" name="Title 1">
            <a:extLst>
              <a:ext uri="{FF2B5EF4-FFF2-40B4-BE49-F238E27FC236}">
                <a16:creationId xmlns:a16="http://schemas.microsoft.com/office/drawing/2014/main" id="{FC8EA7ED-67F8-E04E-C507-441AD08DF4E4}"/>
              </a:ext>
            </a:extLst>
          </p:cNvPr>
          <p:cNvSpPr>
            <a:spLocks noGrp="1"/>
          </p:cNvSpPr>
          <p:nvPr>
            <p:ph type="title"/>
          </p:nvPr>
        </p:nvSpPr>
        <p:spPr>
          <a:xfrm>
            <a:off x="465438" y="250884"/>
            <a:ext cx="11281719" cy="664605"/>
          </a:xfrm>
        </p:spPr>
        <p:txBody>
          <a:bodyPr>
            <a:noAutofit/>
          </a:bodyPr>
          <a:lstStyle/>
          <a:p>
            <a:pPr algn="ctr"/>
            <a:r>
              <a:rPr lang="en-US" sz="3600" b="1" dirty="0">
                <a:solidFill>
                  <a:srgbClr val="002060"/>
                </a:solidFill>
                <a:latin typeface="Montserrat" panose="00000500000000000000" pitchFamily="2" charset="0"/>
              </a:rPr>
              <a:t>Qualifying criteria for VAT registration </a:t>
            </a:r>
          </a:p>
        </p:txBody>
      </p:sp>
      <p:sp>
        <p:nvSpPr>
          <p:cNvPr id="3" name="Content Placeholder 2">
            <a:extLst>
              <a:ext uri="{FF2B5EF4-FFF2-40B4-BE49-F238E27FC236}">
                <a16:creationId xmlns:a16="http://schemas.microsoft.com/office/drawing/2014/main" id="{359A8D9C-6B67-75E4-A5FF-C5D560AAEC4F}"/>
              </a:ext>
            </a:extLst>
          </p:cNvPr>
          <p:cNvSpPr>
            <a:spLocks noGrp="1"/>
          </p:cNvSpPr>
          <p:nvPr>
            <p:ph idx="1"/>
          </p:nvPr>
        </p:nvSpPr>
        <p:spPr>
          <a:xfrm>
            <a:off x="483049" y="915488"/>
            <a:ext cx="11264101" cy="5691627"/>
          </a:xfrm>
        </p:spPr>
        <p:txBody>
          <a:bodyPr>
            <a:normAutofit/>
          </a:bodyPr>
          <a:lstStyle/>
          <a:p>
            <a:pPr marL="0" indent="0" algn="ctr">
              <a:buNone/>
            </a:pPr>
            <a:r>
              <a:rPr lang="en-ZA" sz="3200" kern="100" dirty="0">
                <a:solidFill>
                  <a:srgbClr val="002060"/>
                </a:solidFill>
                <a:latin typeface="Montserrat" panose="00000500000000000000" pitchFamily="2" charset="0"/>
                <a:ea typeface="Aptos" panose="020B0004020202020204" pitchFamily="34" charset="0"/>
                <a:cs typeface="Arial" panose="020B0604020202020204" pitchFamily="34" charset="0"/>
              </a:rPr>
              <a:t>D</a:t>
            </a:r>
            <a:r>
              <a:rPr lang="en-ZA" sz="32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ealing with the timing of the registration</a:t>
            </a:r>
          </a:p>
          <a:p>
            <a:pPr marL="0" indent="0" algn="ctr">
              <a:buNone/>
            </a:pPr>
            <a:endParaRPr lang="en-ZA" sz="32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endParaRPr>
          </a:p>
          <a:p>
            <a:pPr marL="0" indent="0" algn="ctr">
              <a:buNone/>
            </a:pPr>
            <a:r>
              <a:rPr lang="en-ZA" sz="32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12-month running total vs ‘year of assessment’ </a:t>
            </a:r>
          </a:p>
        </p:txBody>
      </p:sp>
      <p:graphicFrame>
        <p:nvGraphicFramePr>
          <p:cNvPr id="5" name="Diagram 4">
            <a:extLst>
              <a:ext uri="{FF2B5EF4-FFF2-40B4-BE49-F238E27FC236}">
                <a16:creationId xmlns:a16="http://schemas.microsoft.com/office/drawing/2014/main" id="{D4D20BBB-B527-1AFC-84AF-BD24E03DED12}"/>
              </a:ext>
            </a:extLst>
          </p:cNvPr>
          <p:cNvGraphicFramePr/>
          <p:nvPr>
            <p:extLst>
              <p:ext uri="{D42A27DB-BD31-4B8C-83A1-F6EECF244321}">
                <p14:modId xmlns:p14="http://schemas.microsoft.com/office/powerpoint/2010/main" val="2725931941"/>
              </p:ext>
            </p:extLst>
          </p:nvPr>
        </p:nvGraphicFramePr>
        <p:xfrm>
          <a:off x="1669044" y="191876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5844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1920E4C-E843-724B-8C2E-23DCA472D754}"/>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13AE998-8817-C04B-B848-0B9C0313F577}"/>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BCB56CE2-AE2A-E740-8BB6-32AE543E9DE2}"/>
              </a:ext>
            </a:extLst>
          </p:cNvPr>
          <p:cNvPicPr>
            <a:picLocks noChangeAspect="1"/>
          </p:cNvPicPr>
          <p:nvPr/>
        </p:nvPicPr>
        <p:blipFill>
          <a:blip r:embed="rId3">
            <a:alphaModFix amt="26000"/>
          </a:blip>
          <a:stretch>
            <a:fillRect/>
          </a:stretch>
        </p:blipFill>
        <p:spPr>
          <a:xfrm>
            <a:off x="3685402" y="481914"/>
            <a:ext cx="8506598" cy="6118781"/>
          </a:xfrm>
          <a:prstGeom prst="rect">
            <a:avLst/>
          </a:prstGeom>
        </p:spPr>
      </p:pic>
      <p:sp>
        <p:nvSpPr>
          <p:cNvPr id="2" name="Title 1">
            <a:extLst>
              <a:ext uri="{FF2B5EF4-FFF2-40B4-BE49-F238E27FC236}">
                <a16:creationId xmlns:a16="http://schemas.microsoft.com/office/drawing/2014/main" id="{833E7BB4-FED6-4240-A71E-CBCBE5FB114B}"/>
              </a:ext>
            </a:extLst>
          </p:cNvPr>
          <p:cNvSpPr>
            <a:spLocks noGrp="1"/>
          </p:cNvSpPr>
          <p:nvPr>
            <p:ph type="title"/>
          </p:nvPr>
        </p:nvSpPr>
        <p:spPr>
          <a:xfrm>
            <a:off x="838200" y="365126"/>
            <a:ext cx="10515600" cy="968524"/>
          </a:xfrm>
        </p:spPr>
        <p:txBody>
          <a:bodyPr>
            <a:normAutofit/>
          </a:bodyPr>
          <a:lstStyle/>
          <a:p>
            <a:r>
              <a:rPr lang="en-US" sz="3600" b="1" dirty="0">
                <a:solidFill>
                  <a:srgbClr val="002060"/>
                </a:solidFill>
                <a:latin typeface="Montserrat" panose="00000500000000000000" pitchFamily="2" charset="0"/>
              </a:rPr>
              <a:t>VAT Registration process</a:t>
            </a:r>
            <a:endParaRPr lang="en-ZA" sz="3600" b="1" dirty="0">
              <a:solidFill>
                <a:srgbClr val="002060"/>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ABF610A0-A7AC-4733-9223-1E110BEA49BC}"/>
              </a:ext>
            </a:extLst>
          </p:cNvPr>
          <p:cNvSpPr>
            <a:spLocks noGrp="1"/>
          </p:cNvSpPr>
          <p:nvPr>
            <p:ph idx="1"/>
          </p:nvPr>
        </p:nvSpPr>
        <p:spPr>
          <a:xfrm>
            <a:off x="838200" y="1484935"/>
            <a:ext cx="10515600" cy="4351338"/>
          </a:xfrm>
        </p:spPr>
        <p:txBody>
          <a:bodyPr>
            <a:normAutofit/>
          </a:bodyPr>
          <a:lstStyle/>
          <a:p>
            <a:pPr>
              <a:lnSpc>
                <a:spcPct val="115000"/>
              </a:lnSpc>
              <a:buFont typeface="Wingdings" panose="05000000000000000000" pitchFamily="2" charset="2"/>
              <a:buChar char=""/>
              <a:tabLst>
                <a:tab pos="914400" algn="l"/>
              </a:tabLst>
            </a:pPr>
            <a:r>
              <a:rPr lang="en-ZA" sz="36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Industry considerations</a:t>
            </a:r>
          </a:p>
          <a:p>
            <a:pPr>
              <a:lnSpc>
                <a:spcPct val="115000"/>
              </a:lnSpc>
              <a:buFont typeface="Wingdings" panose="05000000000000000000" pitchFamily="2" charset="2"/>
              <a:buChar char=""/>
              <a:tabLst>
                <a:tab pos="914400" algn="l"/>
              </a:tabLst>
            </a:pPr>
            <a:endParaRPr lang="en-ZA" sz="32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endParaRPr>
          </a:p>
          <a:p>
            <a:pPr>
              <a:lnSpc>
                <a:spcPct val="115000"/>
              </a:lnSpc>
              <a:buFont typeface="Wingdings" panose="05000000000000000000" pitchFamily="2" charset="2"/>
              <a:buChar char=""/>
              <a:tabLst>
                <a:tab pos="914400" algn="l"/>
              </a:tabLst>
            </a:pPr>
            <a:r>
              <a:rPr lang="en-ZA" sz="32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Dates on which business commenced</a:t>
            </a:r>
          </a:p>
          <a:p>
            <a:pPr>
              <a:lnSpc>
                <a:spcPct val="115000"/>
              </a:lnSpc>
              <a:buFont typeface="Wingdings" panose="05000000000000000000" pitchFamily="2" charset="2"/>
              <a:buChar char=""/>
              <a:tabLst>
                <a:tab pos="914400" algn="l"/>
              </a:tabLst>
            </a:pPr>
            <a:endParaRPr lang="en-ZA" sz="32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endParaRPr>
          </a:p>
          <a:p>
            <a:pPr>
              <a:lnSpc>
                <a:spcPct val="115000"/>
              </a:lnSpc>
              <a:spcAft>
                <a:spcPts val="800"/>
              </a:spcAft>
              <a:buFont typeface="Wingdings" panose="05000000000000000000" pitchFamily="2" charset="2"/>
              <a:buChar char=""/>
              <a:tabLst>
                <a:tab pos="914400" algn="l"/>
              </a:tabLst>
            </a:pPr>
            <a:r>
              <a:rPr lang="en-ZA" sz="32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Date you effectively become a vendor (effectively date)</a:t>
            </a:r>
          </a:p>
          <a:p>
            <a:pPr marL="0" indent="0" algn="l" fontAlgn="base">
              <a:buNone/>
            </a:pPr>
            <a:endParaRPr lang="en-US" sz="3600" b="0" i="0" dirty="0">
              <a:solidFill>
                <a:srgbClr val="002060"/>
              </a:solidFill>
              <a:effectLst/>
              <a:latin typeface="Montserrat" panose="00000500000000000000" pitchFamily="2" charset="0"/>
            </a:endParaRPr>
          </a:p>
        </p:txBody>
      </p:sp>
    </p:spTree>
    <p:extLst>
      <p:ext uri="{BB962C8B-B14F-4D97-AF65-F5344CB8AC3E}">
        <p14:creationId xmlns:p14="http://schemas.microsoft.com/office/powerpoint/2010/main" val="690744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C4E08-684B-8641-7960-D5C6D5EA13ED}"/>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B01375E-28B2-FAB1-3FC7-9C9623722F41}"/>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5FECBE4-2F6C-0E38-707C-14F79C0C4708}"/>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57A40B1A-7A69-9AA9-0FD9-82EF4F48CF55}"/>
              </a:ext>
            </a:extLst>
          </p:cNvPr>
          <p:cNvPicPr>
            <a:picLocks noChangeAspect="1"/>
          </p:cNvPicPr>
          <p:nvPr/>
        </p:nvPicPr>
        <p:blipFill>
          <a:blip r:embed="rId3">
            <a:alphaModFix amt="26000"/>
          </a:blip>
          <a:stretch>
            <a:fillRect/>
          </a:stretch>
        </p:blipFill>
        <p:spPr>
          <a:xfrm>
            <a:off x="3685402" y="481914"/>
            <a:ext cx="8506598" cy="6118781"/>
          </a:xfrm>
          <a:prstGeom prst="rect">
            <a:avLst/>
          </a:prstGeom>
        </p:spPr>
      </p:pic>
      <p:sp>
        <p:nvSpPr>
          <p:cNvPr id="2" name="Title 1">
            <a:extLst>
              <a:ext uri="{FF2B5EF4-FFF2-40B4-BE49-F238E27FC236}">
                <a16:creationId xmlns:a16="http://schemas.microsoft.com/office/drawing/2014/main" id="{5ABE6724-E8C3-B996-F850-31E403420813}"/>
              </a:ext>
            </a:extLst>
          </p:cNvPr>
          <p:cNvSpPr>
            <a:spLocks noGrp="1"/>
          </p:cNvSpPr>
          <p:nvPr>
            <p:ph type="title"/>
          </p:nvPr>
        </p:nvSpPr>
        <p:spPr>
          <a:xfrm>
            <a:off x="838200" y="140517"/>
            <a:ext cx="10515600" cy="968524"/>
          </a:xfrm>
        </p:spPr>
        <p:txBody>
          <a:bodyPr>
            <a:normAutofit/>
          </a:bodyPr>
          <a:lstStyle/>
          <a:p>
            <a:pPr algn="ctr"/>
            <a:r>
              <a:rPr lang="en-US" sz="3600" b="1" dirty="0">
                <a:solidFill>
                  <a:srgbClr val="002060"/>
                </a:solidFill>
                <a:latin typeface="Montserrat" panose="00000500000000000000" pitchFamily="2" charset="0"/>
              </a:rPr>
              <a:t>VAT Registration process</a:t>
            </a:r>
            <a:endParaRPr lang="en-ZA" sz="3600" b="1" dirty="0">
              <a:solidFill>
                <a:srgbClr val="002060"/>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9327CBD5-072E-21D2-E2EF-1FAD8320C4C5}"/>
              </a:ext>
            </a:extLst>
          </p:cNvPr>
          <p:cNvSpPr>
            <a:spLocks noGrp="1"/>
          </p:cNvSpPr>
          <p:nvPr>
            <p:ph idx="1"/>
          </p:nvPr>
        </p:nvSpPr>
        <p:spPr>
          <a:xfrm>
            <a:off x="838200" y="944880"/>
            <a:ext cx="10515600" cy="5772603"/>
          </a:xfrm>
        </p:spPr>
        <p:txBody>
          <a:bodyPr>
            <a:normAutofit fontScale="40000" lnSpcReduction="20000"/>
          </a:bodyPr>
          <a:lstStyle/>
          <a:p>
            <a:pPr algn="l"/>
            <a:r>
              <a:rPr lang="en-US" sz="4000" b="1" i="0" dirty="0">
                <a:solidFill>
                  <a:srgbClr val="002060"/>
                </a:solidFill>
                <a:effectLst/>
                <a:latin typeface="Montserrat" panose="00000500000000000000" pitchFamily="2" charset="0"/>
              </a:rPr>
              <a:t>Step 1</a:t>
            </a:r>
            <a:endParaRPr lang="en-US" sz="4000" b="0" i="0" dirty="0">
              <a:solidFill>
                <a:srgbClr val="002060"/>
              </a:solidFill>
              <a:effectLst/>
              <a:latin typeface="Montserrat" panose="00000500000000000000" pitchFamily="2" charset="0"/>
            </a:endParaRPr>
          </a:p>
          <a:p>
            <a:pPr marL="0" indent="0" algn="l">
              <a:buNone/>
            </a:pPr>
            <a:r>
              <a:rPr lang="en-US" sz="4000" b="0" i="0" dirty="0">
                <a:solidFill>
                  <a:srgbClr val="002060"/>
                </a:solidFill>
                <a:effectLst/>
                <a:latin typeface="Montserrat" panose="00000500000000000000" pitchFamily="2" charset="0"/>
              </a:rPr>
              <a:t>Create into your </a:t>
            </a:r>
            <a:r>
              <a:rPr lang="en-US" sz="4000" b="0" i="0" dirty="0" err="1">
                <a:solidFill>
                  <a:srgbClr val="002060"/>
                </a:solidFill>
                <a:effectLst/>
                <a:latin typeface="Montserrat" panose="00000500000000000000" pitchFamily="2" charset="0"/>
              </a:rPr>
              <a:t>eFiling</a:t>
            </a:r>
            <a:r>
              <a:rPr lang="en-US" sz="4000" b="0" i="0" dirty="0">
                <a:solidFill>
                  <a:srgbClr val="002060"/>
                </a:solidFill>
                <a:effectLst/>
                <a:latin typeface="Montserrat" panose="00000500000000000000" pitchFamily="2" charset="0"/>
              </a:rPr>
              <a:t> profile</a:t>
            </a:r>
          </a:p>
          <a:p>
            <a:pPr algn="l"/>
            <a:r>
              <a:rPr lang="en-US" sz="4000" b="1" i="0" dirty="0">
                <a:solidFill>
                  <a:srgbClr val="002060"/>
                </a:solidFill>
                <a:effectLst/>
                <a:latin typeface="Montserrat" panose="00000500000000000000" pitchFamily="2" charset="0"/>
              </a:rPr>
              <a:t>Step 2</a:t>
            </a:r>
            <a:endParaRPr lang="en-US" sz="4000" b="0" i="0" dirty="0">
              <a:solidFill>
                <a:srgbClr val="002060"/>
              </a:solidFill>
              <a:effectLst/>
              <a:latin typeface="Montserrat" panose="00000500000000000000" pitchFamily="2" charset="0"/>
            </a:endParaRPr>
          </a:p>
          <a:p>
            <a:pPr marL="0" indent="0" algn="l">
              <a:buNone/>
            </a:pPr>
            <a:r>
              <a:rPr lang="en-US" sz="4000" b="0" i="0" dirty="0">
                <a:solidFill>
                  <a:srgbClr val="002060"/>
                </a:solidFill>
                <a:effectLst/>
                <a:latin typeface="Montserrat" panose="00000500000000000000" pitchFamily="2" charset="0"/>
              </a:rPr>
              <a:t>Navigate to SARS Registered Details functionality:</a:t>
            </a:r>
          </a:p>
          <a:p>
            <a:pPr lvl="1" fontAlgn="base">
              <a:spcAft>
                <a:spcPts val="1500"/>
              </a:spcAft>
            </a:pPr>
            <a:r>
              <a:rPr lang="en-US" sz="4000" b="0" i="0" dirty="0">
                <a:solidFill>
                  <a:srgbClr val="002060"/>
                </a:solidFill>
                <a:effectLst/>
                <a:latin typeface="Montserrat" panose="00000500000000000000" pitchFamily="2" charset="0"/>
              </a:rPr>
              <a:t>On the Individual portfolio, select Home to find the SARS Registered Details functionality on the left menu</a:t>
            </a:r>
          </a:p>
          <a:p>
            <a:pPr lvl="1" fontAlgn="base">
              <a:spcAft>
                <a:spcPts val="1500"/>
              </a:spcAft>
            </a:pPr>
            <a:r>
              <a:rPr lang="en-US" sz="4000" b="0" i="0" dirty="0">
                <a:solidFill>
                  <a:srgbClr val="002060"/>
                </a:solidFill>
                <a:effectLst/>
                <a:latin typeface="Montserrat" panose="00000500000000000000" pitchFamily="2" charset="0"/>
              </a:rPr>
              <a:t>On the Tax Practitioner and </a:t>
            </a:r>
            <a:r>
              <a:rPr lang="en-US" sz="4000" b="0" i="0" dirty="0" err="1">
                <a:solidFill>
                  <a:srgbClr val="002060"/>
                </a:solidFill>
                <a:effectLst/>
                <a:latin typeface="Montserrat" panose="00000500000000000000" pitchFamily="2" charset="0"/>
              </a:rPr>
              <a:t>Organisations</a:t>
            </a:r>
            <a:r>
              <a:rPr lang="en-US" sz="4000" b="0" i="0" dirty="0">
                <a:solidFill>
                  <a:srgbClr val="002060"/>
                </a:solidFill>
                <a:effectLst/>
                <a:latin typeface="Montserrat" panose="00000500000000000000" pitchFamily="2" charset="0"/>
              </a:rPr>
              <a:t> </a:t>
            </a:r>
            <a:r>
              <a:rPr lang="en-US" sz="4000" b="0" i="0" dirty="0" err="1">
                <a:solidFill>
                  <a:srgbClr val="002060"/>
                </a:solidFill>
                <a:effectLst/>
                <a:latin typeface="Montserrat" panose="00000500000000000000" pitchFamily="2" charset="0"/>
              </a:rPr>
              <a:t>eFiling</a:t>
            </a:r>
            <a:r>
              <a:rPr lang="en-US" sz="4000" b="0" i="0" dirty="0">
                <a:solidFill>
                  <a:srgbClr val="002060"/>
                </a:solidFill>
                <a:effectLst/>
                <a:latin typeface="Montserrat" panose="00000500000000000000" pitchFamily="2" charset="0"/>
              </a:rPr>
              <a:t> portfolio, the SARS Registered Details functionality is under the </a:t>
            </a:r>
            <a:r>
              <a:rPr lang="en-US" sz="4000" b="0" i="0" dirty="0" err="1">
                <a:solidFill>
                  <a:srgbClr val="002060"/>
                </a:solidFill>
                <a:effectLst/>
                <a:latin typeface="Montserrat" panose="00000500000000000000" pitchFamily="2" charset="0"/>
              </a:rPr>
              <a:t>Organisations</a:t>
            </a:r>
            <a:r>
              <a:rPr lang="en-US" sz="4000" b="0" i="0" dirty="0">
                <a:solidFill>
                  <a:srgbClr val="002060"/>
                </a:solidFill>
                <a:effectLst/>
                <a:latin typeface="Montserrat" panose="00000500000000000000" pitchFamily="2" charset="0"/>
              </a:rPr>
              <a:t> menu tab</a:t>
            </a:r>
          </a:p>
          <a:p>
            <a:pPr algn="l"/>
            <a:r>
              <a:rPr lang="en-US" sz="4000" b="1" i="0" dirty="0">
                <a:solidFill>
                  <a:srgbClr val="002060"/>
                </a:solidFill>
                <a:effectLst/>
                <a:latin typeface="Montserrat" panose="00000500000000000000" pitchFamily="2" charset="0"/>
              </a:rPr>
              <a:t>Step 3</a:t>
            </a:r>
            <a:endParaRPr lang="en-US" sz="4000" b="0" i="0" dirty="0">
              <a:solidFill>
                <a:srgbClr val="002060"/>
              </a:solidFill>
              <a:effectLst/>
              <a:latin typeface="Montserrat" panose="00000500000000000000" pitchFamily="2" charset="0"/>
            </a:endParaRPr>
          </a:p>
          <a:p>
            <a:pPr marL="0" indent="0" algn="l">
              <a:buNone/>
            </a:pPr>
            <a:r>
              <a:rPr lang="en-US" sz="4000" b="0" i="0" dirty="0">
                <a:solidFill>
                  <a:srgbClr val="002060"/>
                </a:solidFill>
                <a:effectLst/>
                <a:latin typeface="Montserrat" panose="00000500000000000000" pitchFamily="2" charset="0"/>
              </a:rPr>
              <a:t>Select Maintain SARS Registered Details on the left menu</a:t>
            </a:r>
          </a:p>
          <a:p>
            <a:pPr algn="l"/>
            <a:r>
              <a:rPr lang="en-US" sz="4000" b="1" i="0" dirty="0">
                <a:solidFill>
                  <a:srgbClr val="002060"/>
                </a:solidFill>
                <a:effectLst/>
                <a:latin typeface="Montserrat" panose="00000500000000000000" pitchFamily="2" charset="0"/>
              </a:rPr>
              <a:t>Step 4</a:t>
            </a:r>
            <a:endParaRPr lang="en-US" sz="4000" b="0" i="0" dirty="0">
              <a:solidFill>
                <a:srgbClr val="002060"/>
              </a:solidFill>
              <a:effectLst/>
              <a:latin typeface="Montserrat" panose="00000500000000000000" pitchFamily="2" charset="0"/>
            </a:endParaRPr>
          </a:p>
          <a:p>
            <a:pPr marL="0" indent="0" algn="l">
              <a:buNone/>
            </a:pPr>
            <a:r>
              <a:rPr lang="en-US" sz="4000" b="0" i="0" dirty="0">
                <a:solidFill>
                  <a:srgbClr val="002060"/>
                </a:solidFill>
                <a:effectLst/>
                <a:latin typeface="Montserrat" panose="00000500000000000000" pitchFamily="2" charset="0"/>
              </a:rPr>
              <a:t>The Maintain SARS Registered Details screen will display. Select I Agree to confirm that you are </a:t>
            </a:r>
            <a:r>
              <a:rPr lang="en-US" sz="4000" b="0" i="0" dirty="0" err="1">
                <a:solidFill>
                  <a:srgbClr val="002060"/>
                </a:solidFill>
                <a:effectLst/>
                <a:latin typeface="Montserrat" panose="00000500000000000000" pitchFamily="2" charset="0"/>
              </a:rPr>
              <a:t>authorised</a:t>
            </a:r>
            <a:r>
              <a:rPr lang="en-US" sz="4000" b="0" i="0" dirty="0">
                <a:solidFill>
                  <a:srgbClr val="002060"/>
                </a:solidFill>
                <a:effectLst/>
                <a:latin typeface="Montserrat" panose="00000500000000000000" pitchFamily="2" charset="0"/>
              </a:rPr>
              <a:t> to perform maintenance functions of the registered details of the vendor.</a:t>
            </a:r>
          </a:p>
          <a:p>
            <a:pPr algn="l"/>
            <a:r>
              <a:rPr lang="en-US" sz="4000" b="1" i="0" dirty="0">
                <a:solidFill>
                  <a:srgbClr val="002060"/>
                </a:solidFill>
                <a:effectLst/>
                <a:latin typeface="Montserrat" panose="00000500000000000000" pitchFamily="2" charset="0"/>
              </a:rPr>
              <a:t>Step 5</a:t>
            </a:r>
            <a:endParaRPr lang="en-US" sz="4000" b="0" i="0" dirty="0">
              <a:solidFill>
                <a:srgbClr val="002060"/>
              </a:solidFill>
              <a:effectLst/>
              <a:latin typeface="Montserrat" panose="00000500000000000000" pitchFamily="2" charset="0"/>
            </a:endParaRPr>
          </a:p>
          <a:p>
            <a:pPr marL="0" indent="0" algn="l">
              <a:buNone/>
            </a:pPr>
            <a:r>
              <a:rPr lang="en-US" sz="4000" b="0" i="0" dirty="0">
                <a:solidFill>
                  <a:srgbClr val="002060"/>
                </a:solidFill>
                <a:effectLst/>
                <a:latin typeface="Montserrat" panose="00000500000000000000" pitchFamily="2" charset="0"/>
              </a:rPr>
              <a:t>Select VAT under My tax products &gt; Revenue on the left menu</a:t>
            </a:r>
          </a:p>
          <a:p>
            <a:pPr algn="l"/>
            <a:r>
              <a:rPr lang="en-US" sz="4000" b="1" i="0" dirty="0">
                <a:solidFill>
                  <a:srgbClr val="002060"/>
                </a:solidFill>
                <a:effectLst/>
                <a:latin typeface="Montserrat" panose="00000500000000000000" pitchFamily="2" charset="0"/>
              </a:rPr>
              <a:t>Step 6</a:t>
            </a:r>
            <a:endParaRPr lang="en-US" sz="4000" b="0" i="0" dirty="0">
              <a:solidFill>
                <a:srgbClr val="002060"/>
              </a:solidFill>
              <a:effectLst/>
              <a:latin typeface="Montserrat" panose="00000500000000000000" pitchFamily="2" charset="0"/>
            </a:endParaRPr>
          </a:p>
          <a:p>
            <a:pPr marL="0" indent="0" algn="l">
              <a:buNone/>
            </a:pPr>
            <a:r>
              <a:rPr lang="en-US" sz="4000" b="0" i="0" dirty="0">
                <a:solidFill>
                  <a:srgbClr val="002060"/>
                </a:solidFill>
                <a:effectLst/>
                <a:latin typeface="Montserrat" panose="00000500000000000000" pitchFamily="2" charset="0"/>
              </a:rPr>
              <a:t>Select Add new product registration to register new or additional VAT branch registration</a:t>
            </a:r>
          </a:p>
          <a:p>
            <a:pPr algn="l"/>
            <a:r>
              <a:rPr lang="en-US" sz="4000" b="1" i="0" dirty="0">
                <a:solidFill>
                  <a:srgbClr val="002060"/>
                </a:solidFill>
                <a:effectLst/>
                <a:latin typeface="Montserrat" panose="00000500000000000000" pitchFamily="2" charset="0"/>
              </a:rPr>
              <a:t>Step 7</a:t>
            </a:r>
            <a:endParaRPr lang="en-US" sz="4000" b="0" i="0" dirty="0">
              <a:solidFill>
                <a:srgbClr val="002060"/>
              </a:solidFill>
              <a:effectLst/>
              <a:latin typeface="Montserrat" panose="00000500000000000000" pitchFamily="2" charset="0"/>
            </a:endParaRPr>
          </a:p>
          <a:p>
            <a:pPr marL="0" indent="0" algn="l">
              <a:buNone/>
            </a:pPr>
            <a:r>
              <a:rPr lang="en-US" sz="4000" b="0" i="0" dirty="0">
                <a:solidFill>
                  <a:srgbClr val="002060"/>
                </a:solidFill>
                <a:effectLst/>
                <a:latin typeface="Montserrat" panose="00000500000000000000" pitchFamily="2" charset="0"/>
              </a:rPr>
              <a:t>Complete the VAT container with th</a:t>
            </a:r>
            <a:r>
              <a:rPr lang="en-US" sz="4000" dirty="0">
                <a:solidFill>
                  <a:srgbClr val="002060"/>
                </a:solidFill>
                <a:latin typeface="Montserrat" panose="00000500000000000000" pitchFamily="2" charset="0"/>
              </a:rPr>
              <a:t>e necessary information</a:t>
            </a:r>
            <a:endParaRPr lang="en-US" sz="4000" b="0" i="0" dirty="0">
              <a:solidFill>
                <a:srgbClr val="002060"/>
              </a:solidFill>
              <a:effectLst/>
              <a:latin typeface="Montserrat" panose="00000500000000000000" pitchFamily="2" charset="0"/>
            </a:endParaRPr>
          </a:p>
          <a:p>
            <a:pPr marL="0" indent="0" algn="l" fontAlgn="base">
              <a:buNone/>
            </a:pPr>
            <a:endParaRPr lang="en-US" b="0" i="0" dirty="0">
              <a:solidFill>
                <a:srgbClr val="333333"/>
              </a:solidFill>
              <a:effectLst/>
              <a:latin typeface="-apple-system"/>
            </a:endParaRPr>
          </a:p>
        </p:txBody>
      </p:sp>
    </p:spTree>
    <p:extLst>
      <p:ext uri="{BB962C8B-B14F-4D97-AF65-F5344CB8AC3E}">
        <p14:creationId xmlns:p14="http://schemas.microsoft.com/office/powerpoint/2010/main" val="48155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1920E4C-E843-724B-8C2E-23DCA472D754}"/>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13AE998-8817-C04B-B848-0B9C0313F577}"/>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BCB56CE2-AE2A-E740-8BB6-32AE543E9DE2}"/>
              </a:ext>
            </a:extLst>
          </p:cNvPr>
          <p:cNvPicPr>
            <a:picLocks noChangeAspect="1"/>
          </p:cNvPicPr>
          <p:nvPr/>
        </p:nvPicPr>
        <p:blipFill>
          <a:blip r:embed="rId3">
            <a:alphaModFix amt="26000"/>
          </a:blip>
          <a:stretch>
            <a:fillRect/>
          </a:stretch>
        </p:blipFill>
        <p:spPr>
          <a:xfrm>
            <a:off x="3685402" y="583187"/>
            <a:ext cx="8506598" cy="6118781"/>
          </a:xfrm>
          <a:prstGeom prst="rect">
            <a:avLst/>
          </a:prstGeom>
        </p:spPr>
      </p:pic>
      <p:sp>
        <p:nvSpPr>
          <p:cNvPr id="5" name="TextBox 4">
            <a:extLst>
              <a:ext uri="{FF2B5EF4-FFF2-40B4-BE49-F238E27FC236}">
                <a16:creationId xmlns:a16="http://schemas.microsoft.com/office/drawing/2014/main" id="{EB298735-6CB5-419C-87C0-1F48682575B8}"/>
              </a:ext>
            </a:extLst>
          </p:cNvPr>
          <p:cNvSpPr txBox="1"/>
          <p:nvPr/>
        </p:nvSpPr>
        <p:spPr>
          <a:xfrm>
            <a:off x="517236" y="161703"/>
            <a:ext cx="10677236" cy="6986528"/>
          </a:xfrm>
          <a:prstGeom prst="rect">
            <a:avLst/>
          </a:prstGeom>
          <a:noFill/>
        </p:spPr>
        <p:txBody>
          <a:bodyPr wrap="square" rtlCol="0">
            <a:spAutoFit/>
          </a:bodyPr>
          <a:lstStyle/>
          <a:p>
            <a:r>
              <a:rPr lang="en-US" sz="2400" b="1" dirty="0">
                <a:solidFill>
                  <a:srgbClr val="002060"/>
                </a:solidFill>
                <a:latin typeface="Montserrat" panose="00000500000000000000" pitchFamily="2" charset="0"/>
              </a:rPr>
              <a:t>Anchors</a:t>
            </a:r>
            <a:r>
              <a:rPr lang="en-US" sz="2400" dirty="0">
                <a:solidFill>
                  <a:srgbClr val="002060"/>
                </a:solidFill>
                <a:latin typeface="Montserrat" panose="00000500000000000000" pitchFamily="2" charset="0"/>
              </a:rPr>
              <a:t>: </a:t>
            </a:r>
            <a:r>
              <a:rPr lang="en-US" sz="2400" b="1" dirty="0">
                <a:solidFill>
                  <a:srgbClr val="002060"/>
                </a:solidFill>
                <a:latin typeface="Montserrat" panose="00000500000000000000" pitchFamily="2" charset="0"/>
              </a:rPr>
              <a:t>Yolisa </a:t>
            </a:r>
            <a:r>
              <a:rPr lang="en-US" sz="2400" b="1" dirty="0" err="1">
                <a:solidFill>
                  <a:srgbClr val="002060"/>
                </a:solidFill>
                <a:latin typeface="Montserrat" panose="00000500000000000000" pitchFamily="2" charset="0"/>
              </a:rPr>
              <a:t>Nomathamsanqa</a:t>
            </a:r>
            <a:r>
              <a:rPr lang="en-US" sz="2400" b="1" dirty="0">
                <a:solidFill>
                  <a:srgbClr val="002060"/>
                </a:solidFill>
                <a:latin typeface="Montserrat" panose="00000500000000000000" pitchFamily="2" charset="0"/>
              </a:rPr>
              <a:t> Dyasi</a:t>
            </a:r>
          </a:p>
          <a:p>
            <a:endParaRPr lang="en-US" sz="2400" b="1" dirty="0">
              <a:solidFill>
                <a:srgbClr val="E4C22A"/>
              </a:solidFill>
              <a:latin typeface="Montserrat" panose="00000500000000000000" pitchFamily="2" charset="0"/>
            </a:endParaRPr>
          </a:p>
          <a:p>
            <a:pPr algn="l" fontAlgn="base"/>
            <a:r>
              <a:rPr lang="en-US" sz="2000" b="0" i="0" dirty="0">
                <a:solidFill>
                  <a:srgbClr val="002060"/>
                </a:solidFill>
                <a:effectLst/>
                <a:latin typeface="Montserrat" panose="00000500000000000000" pitchFamily="2" charset="0"/>
              </a:rPr>
              <a:t>Yolisa Dyasi is a Tax Technical Specialist at the South African Institute of Taxation and General Tax Practitioner (SA). Her career spans over notable national regulatory bodies and reputable </a:t>
            </a:r>
            <a:r>
              <a:rPr lang="en-US" sz="2000" b="0" i="0" dirty="0" err="1">
                <a:solidFill>
                  <a:srgbClr val="002060"/>
                </a:solidFill>
                <a:effectLst/>
                <a:latin typeface="Montserrat" panose="00000500000000000000" pitchFamily="2" charset="0"/>
              </a:rPr>
              <a:t>organisations</a:t>
            </a:r>
            <a:r>
              <a:rPr lang="en-US" sz="2000" b="0" i="0" dirty="0">
                <a:solidFill>
                  <a:srgbClr val="002060"/>
                </a:solidFill>
                <a:effectLst/>
                <a:latin typeface="Montserrat" panose="00000500000000000000" pitchFamily="2" charset="0"/>
              </a:rPr>
              <a:t> such as SARS, the Office of the Tax Ombud and private </a:t>
            </a:r>
            <a:r>
              <a:rPr lang="en-US" sz="2000" b="0" i="0" dirty="0" err="1">
                <a:solidFill>
                  <a:srgbClr val="002060"/>
                </a:solidFill>
                <a:effectLst/>
                <a:latin typeface="Montserrat" panose="00000500000000000000" pitchFamily="2" charset="0"/>
              </a:rPr>
              <a:t>practise</a:t>
            </a:r>
            <a:r>
              <a:rPr lang="en-US" sz="2000" b="0" i="0" dirty="0">
                <a:solidFill>
                  <a:srgbClr val="002060"/>
                </a:solidFill>
                <a:effectLst/>
                <a:latin typeface="Montserrat" panose="00000500000000000000" pitchFamily="2" charset="0"/>
              </a:rPr>
              <a:t>, where she has been gainfully employed and </a:t>
            </a:r>
            <a:r>
              <a:rPr lang="en-US" sz="2000" b="0" i="0" dirty="0" err="1">
                <a:solidFill>
                  <a:srgbClr val="002060"/>
                </a:solidFill>
                <a:effectLst/>
                <a:latin typeface="Montserrat" panose="00000500000000000000" pitchFamily="2" charset="0"/>
              </a:rPr>
              <a:t>specialised</a:t>
            </a:r>
            <a:r>
              <a:rPr lang="en-US" sz="2000" b="0" i="0" dirty="0">
                <a:solidFill>
                  <a:srgbClr val="002060"/>
                </a:solidFill>
                <a:effectLst/>
                <a:latin typeface="Montserrat" panose="00000500000000000000" pitchFamily="2" charset="0"/>
              </a:rPr>
              <a:t> in Tax Administration and SARS Operations.</a:t>
            </a:r>
          </a:p>
          <a:p>
            <a:pPr algn="l" fontAlgn="base"/>
            <a:endParaRPr lang="en-US" sz="2000" b="0" i="0" dirty="0">
              <a:solidFill>
                <a:srgbClr val="002060"/>
              </a:solidFill>
              <a:effectLst/>
              <a:latin typeface="Montserrat" panose="00000500000000000000" pitchFamily="2" charset="0"/>
            </a:endParaRPr>
          </a:p>
          <a:p>
            <a:pPr algn="l" fontAlgn="base"/>
            <a:r>
              <a:rPr lang="en-US" sz="2000" b="0" i="0" dirty="0">
                <a:solidFill>
                  <a:srgbClr val="002060"/>
                </a:solidFill>
                <a:effectLst/>
                <a:latin typeface="Montserrat" panose="00000500000000000000" pitchFamily="2" charset="0"/>
              </a:rPr>
              <a:t>Yolisa holds a </a:t>
            </a:r>
            <a:r>
              <a:rPr lang="en-US" sz="2000" b="0" i="0" dirty="0" err="1">
                <a:solidFill>
                  <a:srgbClr val="002060"/>
                </a:solidFill>
                <a:effectLst/>
                <a:latin typeface="Montserrat" panose="00000500000000000000" pitchFamily="2" charset="0"/>
              </a:rPr>
              <a:t>B.Com</a:t>
            </a:r>
            <a:r>
              <a:rPr lang="en-US" sz="2000" b="0" i="0" dirty="0">
                <a:solidFill>
                  <a:srgbClr val="002060"/>
                </a:solidFill>
                <a:effectLst/>
                <a:latin typeface="Montserrat" panose="00000500000000000000" pitchFamily="2" charset="0"/>
              </a:rPr>
              <a:t> </a:t>
            </a:r>
            <a:r>
              <a:rPr lang="en-US" sz="2000" b="0" i="0" dirty="0" err="1">
                <a:solidFill>
                  <a:srgbClr val="002060"/>
                </a:solidFill>
                <a:effectLst/>
                <a:latin typeface="Montserrat" panose="00000500000000000000" pitchFamily="2" charset="0"/>
              </a:rPr>
              <a:t>Honours</a:t>
            </a:r>
            <a:r>
              <a:rPr lang="en-US" sz="2000" b="0" i="0" dirty="0">
                <a:solidFill>
                  <a:srgbClr val="002060"/>
                </a:solidFill>
                <a:effectLst/>
                <a:latin typeface="Montserrat" panose="00000500000000000000" pitchFamily="2" charset="0"/>
              </a:rPr>
              <a:t> degree in Taxation from the University of Johannesburg. Her contributions to the tax landscape continue as she continuously represents the interests of stakeholders with SARS and focuses her efforts on tax practitioner education.</a:t>
            </a:r>
          </a:p>
          <a:p>
            <a:pPr algn="l" fontAlgn="base"/>
            <a:endParaRPr lang="en-US" sz="2000" b="0" i="0" dirty="0">
              <a:solidFill>
                <a:srgbClr val="002060"/>
              </a:solidFill>
              <a:effectLst/>
              <a:latin typeface="Montserrat" panose="00000500000000000000" pitchFamily="2" charset="0"/>
            </a:endParaRPr>
          </a:p>
          <a:p>
            <a:pPr algn="l" fontAlgn="base"/>
            <a:r>
              <a:rPr lang="en-US" sz="2000" b="0" i="0" dirty="0">
                <a:solidFill>
                  <a:srgbClr val="002060"/>
                </a:solidFill>
                <a:effectLst/>
                <a:latin typeface="Montserrat" panose="00000500000000000000" pitchFamily="2" charset="0"/>
              </a:rPr>
              <a:t>At SAIT, Yolisa is responsible for facilitating the SARS operational relationship, (regional &amp; national meetings) and relevant stakeholders, and managing the communication process to and from these engagements. She manages the SAIT Tax Technical Helpline and escalations to the various SARS regions. Yolisa is also involved in contributing towards the body of knowledge in taxation in the form of CPD worthy webinars and leads media interviews on national and commercial media on behalf of the Institute.</a:t>
            </a:r>
          </a:p>
          <a:p>
            <a:endParaRPr lang="en-ZA" sz="2200" dirty="0">
              <a:solidFill>
                <a:srgbClr val="E4C22A"/>
              </a:solidFill>
              <a:effectLst/>
              <a:latin typeface="Montserrat" panose="00000500000000000000" pitchFamily="2" charset="0"/>
              <a:ea typeface="Calibri" panose="020F0502020204030204" pitchFamily="34" charset="0"/>
            </a:endParaRPr>
          </a:p>
          <a:p>
            <a:endParaRPr lang="en-ZA" dirty="0">
              <a:latin typeface="Montserrat" panose="00000500000000000000" pitchFamily="2" charset="0"/>
            </a:endParaRPr>
          </a:p>
        </p:txBody>
      </p:sp>
    </p:spTree>
    <p:extLst>
      <p:ext uri="{BB962C8B-B14F-4D97-AF65-F5344CB8AC3E}">
        <p14:creationId xmlns:p14="http://schemas.microsoft.com/office/powerpoint/2010/main" val="3427493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B847B-F504-E93E-2D24-5FFC55D80966}"/>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BE29AFE-4FFF-C005-812C-57187B104390}"/>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ECBBA74-8CCA-E24D-D384-9F43ABBE22C4}"/>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3E469C92-E5F5-427F-8A28-78EB1A6A3CB1}"/>
              </a:ext>
            </a:extLst>
          </p:cNvPr>
          <p:cNvPicPr>
            <a:picLocks noChangeAspect="1"/>
          </p:cNvPicPr>
          <p:nvPr/>
        </p:nvPicPr>
        <p:blipFill>
          <a:blip r:embed="rId3">
            <a:alphaModFix amt="26000"/>
          </a:blip>
          <a:stretch>
            <a:fillRect/>
          </a:stretch>
        </p:blipFill>
        <p:spPr>
          <a:xfrm>
            <a:off x="3685402" y="481914"/>
            <a:ext cx="8506598" cy="6118781"/>
          </a:xfrm>
          <a:prstGeom prst="rect">
            <a:avLst/>
          </a:prstGeom>
        </p:spPr>
      </p:pic>
      <p:sp>
        <p:nvSpPr>
          <p:cNvPr id="2" name="Title 1">
            <a:extLst>
              <a:ext uri="{FF2B5EF4-FFF2-40B4-BE49-F238E27FC236}">
                <a16:creationId xmlns:a16="http://schemas.microsoft.com/office/drawing/2014/main" id="{06393F86-5CAF-BA01-1DD5-4B8BE0382863}"/>
              </a:ext>
            </a:extLst>
          </p:cNvPr>
          <p:cNvSpPr>
            <a:spLocks noGrp="1"/>
          </p:cNvSpPr>
          <p:nvPr>
            <p:ph type="title"/>
          </p:nvPr>
        </p:nvSpPr>
        <p:spPr>
          <a:xfrm>
            <a:off x="838200" y="140517"/>
            <a:ext cx="10515600" cy="968524"/>
          </a:xfrm>
        </p:spPr>
        <p:txBody>
          <a:bodyPr>
            <a:normAutofit/>
          </a:bodyPr>
          <a:lstStyle/>
          <a:p>
            <a:pPr algn="ctr"/>
            <a:r>
              <a:rPr lang="en-US" sz="3600" b="1" dirty="0">
                <a:solidFill>
                  <a:srgbClr val="002060"/>
                </a:solidFill>
                <a:latin typeface="Montserrat" panose="00000500000000000000" pitchFamily="2" charset="0"/>
              </a:rPr>
              <a:t>VAT Registration process</a:t>
            </a:r>
            <a:endParaRPr lang="en-ZA" sz="3600" b="1" dirty="0">
              <a:solidFill>
                <a:srgbClr val="002060"/>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136F636D-5FE9-DC54-4EF5-02302046B4FE}"/>
              </a:ext>
            </a:extLst>
          </p:cNvPr>
          <p:cNvSpPr>
            <a:spLocks noGrp="1"/>
          </p:cNvSpPr>
          <p:nvPr>
            <p:ph idx="1"/>
          </p:nvPr>
        </p:nvSpPr>
        <p:spPr>
          <a:xfrm>
            <a:off x="838200" y="944880"/>
            <a:ext cx="10515600" cy="5772603"/>
          </a:xfrm>
        </p:spPr>
        <p:txBody>
          <a:bodyPr>
            <a:normAutofit/>
          </a:bodyPr>
          <a:lstStyle/>
          <a:p>
            <a:pPr marL="0" indent="0" fontAlgn="base">
              <a:buNone/>
            </a:pPr>
            <a:r>
              <a:rPr lang="en-ZA" sz="2000" b="1" dirty="0">
                <a:solidFill>
                  <a:srgbClr val="002060"/>
                </a:solidFill>
                <a:effectLst/>
                <a:latin typeface="Montserrat" panose="00000500000000000000" pitchFamily="2" charset="0"/>
                <a:ea typeface="Calibri" panose="020F0502020204030204" pitchFamily="34" charset="0"/>
                <a:cs typeface="Calibri" panose="020F0502020204030204" pitchFamily="34" charset="0"/>
              </a:rPr>
              <a:t>Authentication of applicant: </a:t>
            </a:r>
            <a:r>
              <a:rPr lang="en-ZA" sz="2000" dirty="0">
                <a:solidFill>
                  <a:srgbClr val="002060"/>
                </a:solidFill>
                <a:effectLst/>
                <a:latin typeface="Montserrat" panose="00000500000000000000" pitchFamily="2" charset="0"/>
                <a:ea typeface="Calibri" panose="020F0502020204030204" pitchFamily="34" charset="0"/>
                <a:cs typeface="Calibri" panose="020F0502020204030204" pitchFamily="34" charset="0"/>
              </a:rPr>
              <a:t>The process begins with authenticating the requestor by verifying whether the applicant is authorised to make the application, either as a public officer or a tax practitioner</a:t>
            </a:r>
            <a:r>
              <a:rPr lang="en-ZA" sz="2000" b="1" dirty="0">
                <a:solidFill>
                  <a:srgbClr val="002060"/>
                </a:solidFill>
                <a:effectLst/>
                <a:latin typeface="Montserrat" panose="00000500000000000000" pitchFamily="2" charset="0"/>
                <a:ea typeface="Calibri" panose="020F0502020204030204" pitchFamily="34" charset="0"/>
                <a:cs typeface="Calibri" panose="020F0502020204030204" pitchFamily="34"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buNone/>
            </a:pPr>
            <a:r>
              <a:rPr lang="en-ZA" sz="2000" b="1" dirty="0">
                <a:solidFill>
                  <a:srgbClr val="002060"/>
                </a:solidFill>
                <a:effectLst/>
                <a:latin typeface="Montserrat" panose="00000500000000000000" pitchFamily="2" charset="0"/>
                <a:ea typeface="Calibri" panose="020F0502020204030204" pitchFamily="34" charset="0"/>
                <a:cs typeface="Calibri" panose="020F0502020204030204" pitchFamily="34" charset="0"/>
              </a:rPr>
              <a:t>Proof of the vendor’s business address and verification of banking details: </a:t>
            </a:r>
            <a:r>
              <a:rPr lang="en-ZA" sz="2000" dirty="0">
                <a:solidFill>
                  <a:srgbClr val="002060"/>
                </a:solidFill>
                <a:effectLst/>
                <a:latin typeface="Montserrat" panose="00000500000000000000" pitchFamily="2" charset="0"/>
                <a:ea typeface="Calibri" panose="020F0502020204030204" pitchFamily="34" charset="0"/>
                <a:cs typeface="Calibri" panose="020F0502020204030204" pitchFamily="34" charset="0"/>
              </a:rPr>
              <a:t>The business address must align with its operations. </a:t>
            </a:r>
            <a:r>
              <a:rPr lang="en-US" sz="2000" dirty="0">
                <a:solidFill>
                  <a:srgbClr val="002060"/>
                </a:solidFill>
                <a:effectLst/>
                <a:latin typeface="Montserrat" panose="00000500000000000000" pitchFamily="2" charset="0"/>
                <a:ea typeface="Calibri" panose="020F0502020204030204" pitchFamily="34" charset="0"/>
                <a:cs typeface="Calibri" panose="020F0502020204030204" pitchFamily="34" charset="0"/>
              </a:rPr>
              <a:t>Additionally, if the banking details linked to the income tax number are not verified, the VAT application may be rejected</a:t>
            </a:r>
            <a:r>
              <a:rPr lang="en-US" sz="2000" b="1" dirty="0">
                <a:solidFill>
                  <a:srgbClr val="002060"/>
                </a:solidFill>
                <a:effectLst/>
                <a:latin typeface="Montserrat" panose="00000500000000000000" pitchFamily="2" charset="0"/>
                <a:ea typeface="Calibri" panose="020F0502020204030204" pitchFamily="34" charset="0"/>
                <a:cs typeface="Calibri" panose="020F0502020204030204" pitchFamily="34"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buNone/>
            </a:pPr>
            <a:r>
              <a:rPr lang="en-ZA" sz="2000" b="1" dirty="0">
                <a:solidFill>
                  <a:srgbClr val="002060"/>
                </a:solidFill>
                <a:effectLst/>
                <a:latin typeface="Montserrat" panose="00000500000000000000" pitchFamily="2" charset="0"/>
                <a:ea typeface="Calibri" panose="020F0502020204030204" pitchFamily="34" charset="0"/>
                <a:cs typeface="Calibri" panose="020F0502020204030204" pitchFamily="34" charset="0"/>
              </a:rPr>
              <a:t>Contractual agreements: </a:t>
            </a:r>
            <a:r>
              <a:rPr lang="en-US" sz="2000" dirty="0">
                <a:solidFill>
                  <a:srgbClr val="002060"/>
                </a:solidFill>
                <a:effectLst/>
                <a:latin typeface="Montserrat" panose="00000500000000000000" pitchFamily="2" charset="0"/>
                <a:ea typeface="Calibri" panose="020F0502020204030204" pitchFamily="34" charset="0"/>
                <a:cs typeface="Calibri" panose="020F0502020204030204" pitchFamily="34" charset="0"/>
              </a:rPr>
              <a:t>These will be </a:t>
            </a:r>
            <a:r>
              <a:rPr lang="en-US" sz="2000" dirty="0" err="1">
                <a:solidFill>
                  <a:srgbClr val="002060"/>
                </a:solidFill>
                <a:effectLst/>
                <a:latin typeface="Montserrat" panose="00000500000000000000" pitchFamily="2" charset="0"/>
                <a:ea typeface="Calibri" panose="020F0502020204030204" pitchFamily="34" charset="0"/>
                <a:cs typeface="Calibri" panose="020F0502020204030204" pitchFamily="34" charset="0"/>
              </a:rPr>
              <a:t>scrutinised</a:t>
            </a:r>
            <a:r>
              <a:rPr lang="en-US" sz="2000" dirty="0">
                <a:solidFill>
                  <a:srgbClr val="002060"/>
                </a:solidFill>
                <a:effectLst/>
                <a:latin typeface="Montserrat" panose="00000500000000000000" pitchFamily="2" charset="0"/>
                <a:ea typeface="Calibri" panose="020F0502020204030204" pitchFamily="34" charset="0"/>
                <a:cs typeface="Calibri" panose="020F0502020204030204" pitchFamily="34" charset="0"/>
              </a:rPr>
              <a:t> and SARS will verify whether all suspensive conditions stipulated in the agreement have been met.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buNone/>
            </a:pPr>
            <a:r>
              <a:rPr lang="en-ZA" sz="2000" b="1" dirty="0">
                <a:solidFill>
                  <a:srgbClr val="002060"/>
                </a:solidFill>
                <a:effectLst/>
                <a:latin typeface="Montserrat" panose="00000500000000000000" pitchFamily="2" charset="0"/>
                <a:ea typeface="Calibri" panose="020F0502020204030204" pitchFamily="34" charset="0"/>
                <a:cs typeface="Calibri" panose="020F0502020204030204" pitchFamily="34" charset="0"/>
              </a:rPr>
              <a:t>Tax invoices: </a:t>
            </a:r>
            <a:r>
              <a:rPr lang="en-ZA" sz="2000" dirty="0">
                <a:solidFill>
                  <a:srgbClr val="002060"/>
                </a:solidFill>
                <a:effectLst/>
                <a:latin typeface="Montserrat" panose="00000500000000000000" pitchFamily="2" charset="0"/>
                <a:ea typeface="Calibri" panose="020F0502020204030204" pitchFamily="34" charset="0"/>
                <a:cs typeface="Calibri" panose="020F0502020204030204" pitchFamily="34" charset="0"/>
              </a:rPr>
              <a:t>Submitted invoices must comply with Section 20 of the Value-Added Tax Act, No. 89 of 1991. If the invoices do not meet the necessary requirements, they will not be considered when determining taxable supplies.</a:t>
            </a:r>
            <a:endParaRPr lang="en-ZA" sz="2000" b="1" dirty="0">
              <a:solidFill>
                <a:srgbClr val="002060"/>
              </a:solidFill>
              <a:effectLst/>
              <a:latin typeface="Montserrat" panose="00000500000000000000" pitchFamily="2" charset="0"/>
              <a:ea typeface="Calibri" panose="020F0502020204030204" pitchFamily="34" charset="0"/>
              <a:cs typeface="Calibri" panose="020F0502020204030204" pitchFamily="34" charset="0"/>
            </a:endParaRPr>
          </a:p>
          <a:p>
            <a:pPr marL="0" indent="0" fontAlgn="base">
              <a:buNone/>
            </a:pPr>
            <a:r>
              <a:rPr lang="en-ZA" sz="2000" b="1" dirty="0">
                <a:solidFill>
                  <a:srgbClr val="002060"/>
                </a:solidFill>
                <a:latin typeface="Montserrat" panose="00000500000000000000" pitchFamily="2" charset="0"/>
                <a:ea typeface="Calibri" panose="020F0502020204030204" pitchFamily="34" charset="0"/>
                <a:cs typeface="Calibri" panose="020F0502020204030204" pitchFamily="34" charset="0"/>
              </a:rPr>
              <a:t>Vendor and public officer tax </a:t>
            </a:r>
            <a:r>
              <a:rPr lang="en-ZA" sz="2000" b="1" dirty="0">
                <a:solidFill>
                  <a:srgbClr val="002060"/>
                </a:solidFill>
                <a:effectLst/>
                <a:latin typeface="Montserrat" panose="00000500000000000000" pitchFamily="2" charset="0"/>
                <a:ea typeface="Calibri" panose="020F0502020204030204" pitchFamily="34" charset="0"/>
                <a:cs typeface="Calibri" panose="020F0502020204030204" pitchFamily="34" charset="0"/>
              </a:rPr>
              <a:t>compliance: </a:t>
            </a:r>
            <a:r>
              <a:rPr lang="en-US" sz="2000" dirty="0">
                <a:solidFill>
                  <a:srgbClr val="002060"/>
                </a:solidFill>
                <a:latin typeface="Montserrat" panose="00000500000000000000" pitchFamily="2" charset="0"/>
                <a:ea typeface="Calibri" panose="020F0502020204030204" pitchFamily="34" charset="0"/>
                <a:cs typeface="Calibri" panose="020F0502020204030204" pitchFamily="34" charset="0"/>
              </a:rPr>
              <a:t>T</a:t>
            </a:r>
            <a:r>
              <a:rPr lang="en-US" sz="2000" dirty="0">
                <a:solidFill>
                  <a:srgbClr val="002060"/>
                </a:solidFill>
                <a:effectLst/>
                <a:latin typeface="Montserrat" panose="00000500000000000000" pitchFamily="2" charset="0"/>
                <a:ea typeface="Calibri" panose="020F0502020204030204" pitchFamily="34" charset="0"/>
                <a:cs typeface="Calibri" panose="020F0502020204030204" pitchFamily="34" charset="0"/>
              </a:rPr>
              <a:t>he overall tax compliance of both the applicant and the public officer is also considered. If an applicant or the public officer are found to be non-compliant, this could result in the rejection of the VAT application.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buNone/>
            </a:pPr>
            <a:r>
              <a:rPr lang="en-ZA" sz="2000" b="1" dirty="0">
                <a:solidFill>
                  <a:srgbClr val="002060"/>
                </a:solidFill>
                <a:effectLst/>
                <a:latin typeface="Montserrat" panose="00000500000000000000" pitchFamily="2" charset="0"/>
                <a:ea typeface="Calibri" panose="020F0502020204030204" pitchFamily="34" charset="0"/>
                <a:cs typeface="Calibri" panose="020F0502020204030204" pitchFamily="34" charset="0"/>
              </a:rPr>
              <a:t>Verification process: </a:t>
            </a:r>
            <a:r>
              <a:rPr lang="en-US" sz="2000" dirty="0">
                <a:solidFill>
                  <a:srgbClr val="002060"/>
                </a:solidFill>
                <a:effectLst/>
                <a:latin typeface="Montserrat" panose="00000500000000000000" pitchFamily="2" charset="0"/>
                <a:ea typeface="Calibri" panose="020F0502020204030204" pitchFamily="34" charset="0"/>
                <a:cs typeface="Calibri" panose="020F0502020204030204" pitchFamily="34" charset="0"/>
              </a:rPr>
              <a:t>An assessor will typically contact the applicant with questions regarding the business.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fontAlgn="base">
              <a:buNone/>
            </a:pPr>
            <a:endParaRPr lang="en-US" b="0" i="0" dirty="0">
              <a:solidFill>
                <a:srgbClr val="333333"/>
              </a:solidFill>
              <a:effectLst/>
              <a:latin typeface="-apple-system"/>
            </a:endParaRPr>
          </a:p>
        </p:txBody>
      </p:sp>
    </p:spTree>
    <p:extLst>
      <p:ext uri="{BB962C8B-B14F-4D97-AF65-F5344CB8AC3E}">
        <p14:creationId xmlns:p14="http://schemas.microsoft.com/office/powerpoint/2010/main" val="333318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818E5-851A-9162-ECF4-A94EBDEA7F66}"/>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ED05722-6842-EA1B-516D-AE7D7C79E356}"/>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0D300E5-C263-1820-813D-870C8CE8ACA5}"/>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3CEFE5A0-4CAB-C4EF-3C7A-A7298B5BAE5F}"/>
              </a:ext>
            </a:extLst>
          </p:cNvPr>
          <p:cNvPicPr>
            <a:picLocks noChangeAspect="1"/>
          </p:cNvPicPr>
          <p:nvPr/>
        </p:nvPicPr>
        <p:blipFill>
          <a:blip r:embed="rId3">
            <a:alphaModFix amt="26000"/>
          </a:blip>
          <a:stretch>
            <a:fillRect/>
          </a:stretch>
        </p:blipFill>
        <p:spPr>
          <a:xfrm>
            <a:off x="3685402" y="481914"/>
            <a:ext cx="8506598" cy="6118781"/>
          </a:xfrm>
          <a:prstGeom prst="rect">
            <a:avLst/>
          </a:prstGeom>
        </p:spPr>
      </p:pic>
      <p:sp>
        <p:nvSpPr>
          <p:cNvPr id="2" name="Title 1">
            <a:extLst>
              <a:ext uri="{FF2B5EF4-FFF2-40B4-BE49-F238E27FC236}">
                <a16:creationId xmlns:a16="http://schemas.microsoft.com/office/drawing/2014/main" id="{BB4E5C1E-7C13-2FA2-74D6-930081BC5F78}"/>
              </a:ext>
            </a:extLst>
          </p:cNvPr>
          <p:cNvSpPr>
            <a:spLocks noGrp="1"/>
          </p:cNvSpPr>
          <p:nvPr>
            <p:ph type="title"/>
          </p:nvPr>
        </p:nvSpPr>
        <p:spPr>
          <a:xfrm>
            <a:off x="838200" y="0"/>
            <a:ext cx="10515600" cy="968524"/>
          </a:xfrm>
        </p:spPr>
        <p:txBody>
          <a:bodyPr>
            <a:normAutofit/>
          </a:bodyPr>
          <a:lstStyle/>
          <a:p>
            <a:pPr algn="ctr"/>
            <a:r>
              <a:rPr lang="en-US" sz="3600" b="1" dirty="0">
                <a:solidFill>
                  <a:srgbClr val="002060"/>
                </a:solidFill>
                <a:latin typeface="Montserrat" panose="00000500000000000000" pitchFamily="2" charset="0"/>
              </a:rPr>
              <a:t>VAT Registration (Categories)</a:t>
            </a:r>
            <a:endParaRPr lang="en-ZA" sz="3600" b="1" dirty="0">
              <a:solidFill>
                <a:srgbClr val="002060"/>
              </a:solidFill>
              <a:latin typeface="Montserrat" panose="00000500000000000000" pitchFamily="2" charset="0"/>
            </a:endParaRPr>
          </a:p>
        </p:txBody>
      </p:sp>
      <p:graphicFrame>
        <p:nvGraphicFramePr>
          <p:cNvPr id="5" name="Content Placeholder 4">
            <a:extLst>
              <a:ext uri="{FF2B5EF4-FFF2-40B4-BE49-F238E27FC236}">
                <a16:creationId xmlns:a16="http://schemas.microsoft.com/office/drawing/2014/main" id="{CCD1D64A-B982-8A5B-FB5E-58541DAA32D3}"/>
              </a:ext>
            </a:extLst>
          </p:cNvPr>
          <p:cNvGraphicFramePr>
            <a:graphicFrameLocks noGrp="1"/>
          </p:cNvGraphicFramePr>
          <p:nvPr>
            <p:ph idx="1"/>
            <p:extLst>
              <p:ext uri="{D42A27DB-BD31-4B8C-83A1-F6EECF244321}">
                <p14:modId xmlns:p14="http://schemas.microsoft.com/office/powerpoint/2010/main" val="82066206"/>
              </p:ext>
            </p:extLst>
          </p:nvPr>
        </p:nvGraphicFramePr>
        <p:xfrm>
          <a:off x="483050" y="721370"/>
          <a:ext cx="10515600" cy="589788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646843847"/>
                    </a:ext>
                  </a:extLst>
                </a:gridCol>
                <a:gridCol w="2628900">
                  <a:extLst>
                    <a:ext uri="{9D8B030D-6E8A-4147-A177-3AD203B41FA5}">
                      <a16:colId xmlns:a16="http://schemas.microsoft.com/office/drawing/2014/main" val="1533814697"/>
                    </a:ext>
                  </a:extLst>
                </a:gridCol>
                <a:gridCol w="5257800">
                  <a:extLst>
                    <a:ext uri="{9D8B030D-6E8A-4147-A177-3AD203B41FA5}">
                      <a16:colId xmlns:a16="http://schemas.microsoft.com/office/drawing/2014/main" val="1388574243"/>
                    </a:ext>
                  </a:extLst>
                </a:gridCol>
              </a:tblGrid>
              <a:tr h="570130">
                <a:tc gridSpan="2">
                  <a:txBody>
                    <a:bodyPr/>
                    <a:lstStyle/>
                    <a:p>
                      <a:pPr algn="ctr"/>
                      <a:r>
                        <a:rPr lang="en-US" sz="1500" b="1" dirty="0">
                          <a:solidFill>
                            <a:srgbClr val="002060"/>
                          </a:solidFill>
                          <a:latin typeface="Montserrat" panose="00000500000000000000" pitchFamily="2" charset="0"/>
                        </a:rPr>
                        <a:t>Categories A and B</a:t>
                      </a:r>
                    </a:p>
                    <a:p>
                      <a:pPr algn="ctr"/>
                      <a:endParaRPr lang="en-US" sz="1500" dirty="0">
                        <a:solidFill>
                          <a:srgbClr val="002060"/>
                        </a:solidFill>
                        <a:latin typeface="Montserrat" panose="00000500000000000000" pitchFamily="2" charset="0"/>
                      </a:endParaRPr>
                    </a:p>
                    <a:p>
                      <a:pPr algn="ctr"/>
                      <a:r>
                        <a:rPr lang="en-ZA" sz="1500" b="1" i="0" kern="1200" dirty="0">
                          <a:solidFill>
                            <a:srgbClr val="002060"/>
                          </a:solidFill>
                          <a:effectLst/>
                          <a:latin typeface="Montserrat" panose="00000500000000000000" pitchFamily="2" charset="0"/>
                          <a:ea typeface="+mn-ea"/>
                          <a:cs typeface="+mn-cs"/>
                        </a:rPr>
                        <a:t>Every 2 </a:t>
                      </a:r>
                      <a:r>
                        <a:rPr lang="en-ZA" sz="1500" b="0" i="0" kern="1200" dirty="0">
                          <a:solidFill>
                            <a:srgbClr val="002060"/>
                          </a:solidFill>
                          <a:effectLst/>
                          <a:latin typeface="Montserrat" panose="00000500000000000000" pitchFamily="2" charset="0"/>
                          <a:ea typeface="+mn-ea"/>
                          <a:cs typeface="+mn-cs"/>
                        </a:rPr>
                        <a:t>Calendar Months</a:t>
                      </a:r>
                    </a:p>
                    <a:p>
                      <a:pPr algn="ctr"/>
                      <a:r>
                        <a:rPr lang="en-US" sz="1500" b="0" i="0" kern="1200" dirty="0">
                          <a:solidFill>
                            <a:srgbClr val="002060"/>
                          </a:solidFill>
                          <a:effectLst/>
                          <a:latin typeface="Montserrat" panose="00000500000000000000" pitchFamily="2" charset="0"/>
                          <a:ea typeface="+mn-ea"/>
                          <a:cs typeface="+mn-cs"/>
                        </a:rPr>
                        <a:t>The Commissioner will determine whether a vendor falls within this </a:t>
                      </a:r>
                      <a:r>
                        <a:rPr lang="en-US" sz="1500" b="0" i="0" kern="1200">
                          <a:solidFill>
                            <a:srgbClr val="002060"/>
                          </a:solidFill>
                          <a:effectLst/>
                          <a:latin typeface="Montserrat" panose="00000500000000000000" pitchFamily="2" charset="0"/>
                          <a:ea typeface="+mn-ea"/>
                          <a:cs typeface="+mn-cs"/>
                        </a:rPr>
                        <a:t>category.</a:t>
                      </a:r>
                    </a:p>
                    <a:p>
                      <a:pPr algn="ctr"/>
                      <a:endParaRPr lang="en-ZA" sz="1500" dirty="0">
                        <a:solidFill>
                          <a:srgbClr val="002060"/>
                        </a:solidFill>
                        <a:latin typeface="Montserrat" panose="00000500000000000000" pitchFamily="2" charset="0"/>
                      </a:endParaRPr>
                    </a:p>
                  </a:txBody>
                  <a:tcPr/>
                </a:tc>
                <a:tc hMerge="1">
                  <a:txBody>
                    <a:bodyPr/>
                    <a:lstStyle/>
                    <a:p>
                      <a:endParaRPr lang="en-ZA" dirty="0"/>
                    </a:p>
                  </a:txBody>
                  <a:tcPr/>
                </a:tc>
                <a:tc rowSpan="2">
                  <a:txBody>
                    <a:bodyPr/>
                    <a:lstStyle/>
                    <a:p>
                      <a:pPr algn="ctr"/>
                      <a:r>
                        <a:rPr lang="en-US" sz="1500" b="1" dirty="0">
                          <a:solidFill>
                            <a:srgbClr val="002060"/>
                          </a:solidFill>
                          <a:latin typeface="Montserrat" panose="00000500000000000000" pitchFamily="2" charset="0"/>
                        </a:rPr>
                        <a:t>Category C</a:t>
                      </a:r>
                    </a:p>
                    <a:p>
                      <a:pPr algn="ctr"/>
                      <a:endParaRPr lang="en-US" sz="1500" dirty="0">
                        <a:solidFill>
                          <a:srgbClr val="002060"/>
                        </a:solidFill>
                        <a:latin typeface="Montserrat" panose="00000500000000000000" pitchFamily="2" charset="0"/>
                      </a:endParaRPr>
                    </a:p>
                    <a:p>
                      <a:pPr algn="ctr"/>
                      <a:r>
                        <a:rPr lang="en-ZA" sz="1500" b="1" i="0" kern="1200" dirty="0">
                          <a:solidFill>
                            <a:srgbClr val="002060"/>
                          </a:solidFill>
                          <a:effectLst/>
                          <a:latin typeface="Montserrat" panose="00000500000000000000" pitchFamily="2" charset="0"/>
                          <a:ea typeface="+mn-ea"/>
                          <a:cs typeface="+mn-cs"/>
                        </a:rPr>
                        <a:t>Every 1 </a:t>
                      </a:r>
                      <a:r>
                        <a:rPr lang="en-ZA" sz="1500" b="0" i="0" kern="1200" dirty="0">
                          <a:solidFill>
                            <a:srgbClr val="002060"/>
                          </a:solidFill>
                          <a:effectLst/>
                          <a:latin typeface="Montserrat" panose="00000500000000000000" pitchFamily="2" charset="0"/>
                          <a:ea typeface="+mn-ea"/>
                          <a:cs typeface="+mn-cs"/>
                        </a:rPr>
                        <a:t>Calendar Month</a:t>
                      </a:r>
                      <a:endParaRPr lang="en-US" sz="1500" dirty="0">
                        <a:solidFill>
                          <a:srgbClr val="002060"/>
                        </a:solidFill>
                        <a:latin typeface="Montserrat" panose="00000500000000000000" pitchFamily="2" charset="0"/>
                      </a:endParaRPr>
                    </a:p>
                    <a:p>
                      <a:pPr fontAlgn="base"/>
                      <a:r>
                        <a:rPr lang="en-US" sz="1500" b="0" i="0" kern="1200" dirty="0">
                          <a:solidFill>
                            <a:srgbClr val="002060"/>
                          </a:solidFill>
                          <a:effectLst/>
                          <a:latin typeface="Montserrat" panose="00000500000000000000" pitchFamily="2" charset="0"/>
                          <a:ea typeface="+mn-ea"/>
                          <a:cs typeface="+mn-cs"/>
                        </a:rPr>
                        <a:t> vendor will fall within this category if:</a:t>
                      </a:r>
                    </a:p>
                    <a:p>
                      <a:pPr fontAlgn="base"/>
                      <a:r>
                        <a:rPr lang="en-US" sz="1500" b="0" i="0" kern="1200" dirty="0">
                          <a:solidFill>
                            <a:srgbClr val="002060"/>
                          </a:solidFill>
                          <a:effectLst/>
                          <a:latin typeface="Montserrat" panose="00000500000000000000" pitchFamily="2" charset="0"/>
                          <a:ea typeface="+mn-ea"/>
                          <a:cs typeface="+mn-cs"/>
                        </a:rPr>
                        <a:t>• the total value of taxable supplies made by the vendor has exceeded or is likely to exceed R30 million in any consecutive period of 12 months,</a:t>
                      </a:r>
                    </a:p>
                    <a:p>
                      <a:pPr fontAlgn="base"/>
                      <a:r>
                        <a:rPr lang="en-US" sz="1500" b="0" i="0" kern="1200" dirty="0">
                          <a:solidFill>
                            <a:srgbClr val="002060"/>
                          </a:solidFill>
                          <a:effectLst/>
                          <a:latin typeface="Montserrat" panose="00000500000000000000" pitchFamily="2" charset="0"/>
                          <a:ea typeface="+mn-ea"/>
                          <a:cs typeface="+mn-cs"/>
                        </a:rPr>
                        <a:t>• the vendor has applied in writing to be placed in this category, or</a:t>
                      </a:r>
                    </a:p>
                    <a:p>
                      <a:pPr fontAlgn="base"/>
                      <a:r>
                        <a:rPr lang="en-US" sz="1500" b="0" i="0" kern="1200" dirty="0">
                          <a:solidFill>
                            <a:srgbClr val="002060"/>
                          </a:solidFill>
                          <a:effectLst/>
                          <a:latin typeface="Montserrat" panose="00000500000000000000" pitchFamily="2" charset="0"/>
                          <a:ea typeface="+mn-ea"/>
                          <a:cs typeface="+mn-cs"/>
                        </a:rPr>
                        <a:t>• the Commissioner determined that the vendor falls within this category due to the vendor repeatedly failing to perform any obligations as required by the VAT Act.</a:t>
                      </a:r>
                    </a:p>
                  </a:txBody>
                  <a:tcPr/>
                </a:tc>
                <a:extLst>
                  <a:ext uri="{0D108BD9-81ED-4DB2-BD59-A6C34878D82A}">
                    <a16:rowId xmlns:a16="http://schemas.microsoft.com/office/drawing/2014/main" val="529168080"/>
                  </a:ext>
                </a:extLst>
              </a:tr>
              <a:tr h="1280160">
                <a:tc>
                  <a:txBody>
                    <a:bodyPr/>
                    <a:lstStyle/>
                    <a:p>
                      <a:pPr algn="ctr"/>
                      <a:r>
                        <a:rPr lang="en-US" sz="1500" b="0" i="0" kern="1200" dirty="0">
                          <a:solidFill>
                            <a:srgbClr val="002060"/>
                          </a:solidFill>
                          <a:effectLst/>
                          <a:latin typeface="Montserrat" panose="00000500000000000000" pitchFamily="2" charset="0"/>
                          <a:ea typeface="+mn-ea"/>
                          <a:cs typeface="+mn-cs"/>
                        </a:rPr>
                        <a:t>January, March, May, July, September and November.</a:t>
                      </a:r>
                      <a:endParaRPr lang="en-ZA" sz="1500" dirty="0">
                        <a:solidFill>
                          <a:srgbClr val="002060"/>
                        </a:solidFill>
                        <a:latin typeface="Montserrat" panose="00000500000000000000" pitchFamily="2" charset="0"/>
                      </a:endParaRPr>
                    </a:p>
                  </a:txBody>
                  <a:tcPr anchor="ctr"/>
                </a:tc>
                <a:tc>
                  <a:txBody>
                    <a:bodyPr/>
                    <a:lstStyle/>
                    <a:p>
                      <a:pPr algn="ctr"/>
                      <a:r>
                        <a:rPr lang="en-US" sz="1500" b="0" i="0" kern="1200" dirty="0">
                          <a:solidFill>
                            <a:srgbClr val="002060"/>
                          </a:solidFill>
                          <a:effectLst/>
                          <a:latin typeface="Montserrat" panose="00000500000000000000" pitchFamily="2" charset="0"/>
                          <a:ea typeface="+mn-ea"/>
                          <a:cs typeface="+mn-cs"/>
                        </a:rPr>
                        <a:t>February, April, June, August, October and December.</a:t>
                      </a:r>
                      <a:endParaRPr lang="en-ZA" sz="1500" dirty="0">
                        <a:solidFill>
                          <a:srgbClr val="002060"/>
                        </a:solidFill>
                        <a:latin typeface="Montserrat" panose="00000500000000000000" pitchFamily="2" charset="0"/>
                      </a:endParaRPr>
                    </a:p>
                  </a:txBody>
                  <a:tcPr anchor="ctr"/>
                </a:tc>
                <a:tc vMerge="1">
                  <a:txBody>
                    <a:bodyPr/>
                    <a:lstStyle/>
                    <a:p>
                      <a:endParaRPr lang="en-ZA"/>
                    </a:p>
                  </a:txBody>
                  <a:tcPr/>
                </a:tc>
                <a:extLst>
                  <a:ext uri="{0D108BD9-81ED-4DB2-BD59-A6C34878D82A}">
                    <a16:rowId xmlns:a16="http://schemas.microsoft.com/office/drawing/2014/main" val="510573699"/>
                  </a:ext>
                </a:extLst>
              </a:tr>
              <a:tr h="370840">
                <a:tc gridSpan="2">
                  <a:txBody>
                    <a:bodyPr/>
                    <a:lstStyle/>
                    <a:p>
                      <a:pPr algn="ctr"/>
                      <a:r>
                        <a:rPr lang="en-ZA" sz="1500" b="1" dirty="0">
                          <a:solidFill>
                            <a:srgbClr val="002060"/>
                          </a:solidFill>
                          <a:latin typeface="Montserrat" panose="00000500000000000000" pitchFamily="2" charset="0"/>
                        </a:rPr>
                        <a:t>Category D</a:t>
                      </a:r>
                    </a:p>
                    <a:p>
                      <a:pPr algn="ctr"/>
                      <a:endParaRPr lang="en-ZA" sz="1500" dirty="0">
                        <a:solidFill>
                          <a:srgbClr val="002060"/>
                        </a:solidFill>
                        <a:latin typeface="Montserrat" panose="00000500000000000000" pitchFamily="2" charset="0"/>
                      </a:endParaRPr>
                    </a:p>
                    <a:p>
                      <a:pPr algn="ctr"/>
                      <a:r>
                        <a:rPr lang="en-ZA" sz="1500" b="1" i="0" dirty="0">
                          <a:solidFill>
                            <a:srgbClr val="002060"/>
                          </a:solidFill>
                          <a:effectLst/>
                          <a:latin typeface="Montserrat" panose="00000500000000000000" pitchFamily="2" charset="0"/>
                        </a:rPr>
                        <a:t>Every 6 </a:t>
                      </a:r>
                      <a:r>
                        <a:rPr lang="en-ZA" sz="1500" b="0" i="0" dirty="0">
                          <a:solidFill>
                            <a:srgbClr val="002060"/>
                          </a:solidFill>
                          <a:effectLst/>
                          <a:latin typeface="Montserrat" panose="00000500000000000000" pitchFamily="2" charset="0"/>
                        </a:rPr>
                        <a:t>Calendar Months</a:t>
                      </a:r>
                    </a:p>
                    <a:p>
                      <a:pPr algn="l" fontAlgn="base">
                        <a:buFont typeface="Arial" panose="020B0604020202020204" pitchFamily="34" charset="0"/>
                        <a:buChar char="•"/>
                      </a:pPr>
                      <a:r>
                        <a:rPr lang="en-US" sz="1500" b="0" i="0" dirty="0">
                          <a:solidFill>
                            <a:srgbClr val="002060"/>
                          </a:solidFill>
                          <a:effectLst/>
                          <a:latin typeface="Montserrat" panose="00000500000000000000" pitchFamily="2" charset="0"/>
                        </a:rPr>
                        <a:t> his category applies mainly to a vendor who</a:t>
                      </a:r>
                    </a:p>
                    <a:p>
                      <a:pPr algn="l" fontAlgn="base">
                        <a:buFont typeface="Arial" panose="020B0604020202020204" pitchFamily="34" charset="0"/>
                        <a:buChar char="•"/>
                      </a:pPr>
                      <a:r>
                        <a:rPr lang="en-US" sz="1500" b="0" i="0" dirty="0">
                          <a:solidFill>
                            <a:srgbClr val="002060"/>
                          </a:solidFill>
                          <a:effectLst/>
                          <a:latin typeface="Montserrat" panose="00000500000000000000" pitchFamily="2" charset="0"/>
                        </a:rPr>
                        <a:t> carries on </a:t>
                      </a:r>
                      <a:r>
                        <a:rPr lang="en-US" sz="1500" b="0" i="0" u="none" strike="noStrike" dirty="0">
                          <a:solidFill>
                            <a:srgbClr val="002060"/>
                          </a:solidFill>
                          <a:effectLst/>
                          <a:latin typeface="Montserrat" panose="00000500000000000000" pitchFamily="2" charset="0"/>
                          <a:hlinkClick r:id="rId4">
                            <a:extLst>
                              <a:ext uri="{A12FA001-AC4F-418D-AE19-62706E023703}">
                                <ahyp:hlinkClr xmlns:ahyp="http://schemas.microsoft.com/office/drawing/2018/hyperlinkcolor" val="tx"/>
                              </a:ext>
                            </a:extLst>
                          </a:hlinkClick>
                        </a:rPr>
                        <a:t>farming activities</a:t>
                      </a:r>
                      <a:r>
                        <a:rPr lang="en-US" sz="1500" b="0" i="0" dirty="0">
                          <a:solidFill>
                            <a:srgbClr val="002060"/>
                          </a:solidFill>
                          <a:effectLst/>
                          <a:latin typeface="Montserrat" panose="00000500000000000000" pitchFamily="2" charset="0"/>
                        </a:rPr>
                        <a:t>, where the total value of taxable supplies is less than R1.5 million for a period of 12 months,</a:t>
                      </a:r>
                    </a:p>
                    <a:p>
                      <a:pPr algn="l" fontAlgn="base">
                        <a:buFont typeface="Arial" panose="020B0604020202020204" pitchFamily="34" charset="0"/>
                        <a:buChar char="•"/>
                      </a:pPr>
                      <a:r>
                        <a:rPr lang="en-US" sz="1500" b="0" i="0" dirty="0">
                          <a:solidFill>
                            <a:srgbClr val="002060"/>
                          </a:solidFill>
                          <a:effectLst/>
                          <a:latin typeface="Montserrat" panose="00000500000000000000" pitchFamily="2" charset="0"/>
                        </a:rPr>
                        <a:t> is a micro business that is registered in terms of the Sixth Schedule to the Income Tax Act.</a:t>
                      </a:r>
                      <a:endParaRPr lang="en-ZA" sz="1500" dirty="0">
                        <a:solidFill>
                          <a:srgbClr val="002060"/>
                        </a:solidFill>
                        <a:latin typeface="Montserrat" panose="00000500000000000000" pitchFamily="2" charset="0"/>
                      </a:endParaRPr>
                    </a:p>
                    <a:p>
                      <a:endParaRPr lang="en-ZA" sz="1500" dirty="0">
                        <a:solidFill>
                          <a:srgbClr val="002060"/>
                        </a:solidFill>
                        <a:latin typeface="Montserrat" panose="00000500000000000000" pitchFamily="2" charset="0"/>
                      </a:endParaRPr>
                    </a:p>
                  </a:txBody>
                  <a:tcPr/>
                </a:tc>
                <a:tc hMerge="1">
                  <a:txBody>
                    <a:bodyPr/>
                    <a:lstStyle/>
                    <a:p>
                      <a:endParaRPr lang="en-ZA"/>
                    </a:p>
                  </a:txBody>
                  <a:tcPr/>
                </a:tc>
                <a:tc>
                  <a:txBody>
                    <a:bodyPr/>
                    <a:lstStyle/>
                    <a:p>
                      <a:pPr algn="ctr"/>
                      <a:r>
                        <a:rPr lang="en-US" sz="1500" b="1" dirty="0">
                          <a:solidFill>
                            <a:srgbClr val="002060"/>
                          </a:solidFill>
                          <a:latin typeface="Montserrat" panose="00000500000000000000" pitchFamily="2" charset="0"/>
                        </a:rPr>
                        <a:t>Category E</a:t>
                      </a:r>
                    </a:p>
                    <a:p>
                      <a:pPr algn="ctr"/>
                      <a:endParaRPr lang="en-US" sz="1500" b="1" dirty="0">
                        <a:solidFill>
                          <a:srgbClr val="002060"/>
                        </a:solidFill>
                        <a:latin typeface="Montserrat" panose="00000500000000000000" pitchFamily="2" charset="0"/>
                      </a:endParaRPr>
                    </a:p>
                    <a:p>
                      <a:pPr algn="ctr"/>
                      <a:r>
                        <a:rPr lang="en-ZA" sz="1500" b="1" i="0" dirty="0">
                          <a:solidFill>
                            <a:srgbClr val="002060"/>
                          </a:solidFill>
                          <a:effectLst/>
                          <a:latin typeface="Montserrat" panose="00000500000000000000" pitchFamily="2" charset="0"/>
                        </a:rPr>
                        <a:t>Every 12 </a:t>
                      </a:r>
                      <a:r>
                        <a:rPr lang="en-ZA" sz="1500" b="0" i="0" dirty="0">
                          <a:solidFill>
                            <a:srgbClr val="002060"/>
                          </a:solidFill>
                          <a:effectLst/>
                          <a:latin typeface="Montserrat" panose="00000500000000000000" pitchFamily="2" charset="0"/>
                        </a:rPr>
                        <a:t>Calendar Months</a:t>
                      </a:r>
                    </a:p>
                    <a:p>
                      <a:pPr fontAlgn="base"/>
                      <a:r>
                        <a:rPr lang="en-US" sz="1500" b="0" i="0" kern="1200" dirty="0">
                          <a:solidFill>
                            <a:srgbClr val="002060"/>
                          </a:solidFill>
                          <a:effectLst/>
                          <a:latin typeface="Montserrat" panose="00000500000000000000" pitchFamily="2" charset="0"/>
                          <a:ea typeface="+mn-ea"/>
                          <a:cs typeface="+mn-cs"/>
                        </a:rPr>
                        <a:t>This category applies to a vendor:</a:t>
                      </a:r>
                    </a:p>
                    <a:p>
                      <a:pPr fontAlgn="base"/>
                      <a:r>
                        <a:rPr lang="en-US" sz="1500" b="0" i="0" kern="1200" dirty="0">
                          <a:solidFill>
                            <a:srgbClr val="002060"/>
                          </a:solidFill>
                          <a:effectLst/>
                          <a:latin typeface="Montserrat" panose="00000500000000000000" pitchFamily="2" charset="0"/>
                          <a:ea typeface="+mn-ea"/>
                          <a:cs typeface="+mn-cs"/>
                        </a:rPr>
                        <a:t>• that is a company or a trust fund</a:t>
                      </a:r>
                    </a:p>
                    <a:p>
                      <a:pPr fontAlgn="base"/>
                      <a:r>
                        <a:rPr lang="en-US" sz="1500" b="0" i="0" kern="1200" dirty="0">
                          <a:solidFill>
                            <a:srgbClr val="002060"/>
                          </a:solidFill>
                          <a:effectLst/>
                          <a:latin typeface="Montserrat" panose="00000500000000000000" pitchFamily="2" charset="0"/>
                          <a:ea typeface="+mn-ea"/>
                          <a:cs typeface="+mn-cs"/>
                        </a:rPr>
                        <a:t>• that carries on activities of letting of fixed property or renting of movable goods or the administration or management of companies which are connected persons to the vendor</a:t>
                      </a:r>
                    </a:p>
                    <a:p>
                      <a:pPr fontAlgn="base"/>
                      <a:r>
                        <a:rPr lang="en-US" sz="1500" b="0" i="0" kern="1200" dirty="0">
                          <a:solidFill>
                            <a:srgbClr val="002060"/>
                          </a:solidFill>
                          <a:effectLst/>
                          <a:latin typeface="Montserrat" panose="00000500000000000000" pitchFamily="2" charset="0"/>
                          <a:ea typeface="+mn-ea"/>
                          <a:cs typeface="+mn-cs"/>
                        </a:rPr>
                        <a:t>• additional criteria, to fall within the ambit of this category, are set out in Chapter 3 of the VAT 404 guide.</a:t>
                      </a:r>
                    </a:p>
                  </a:txBody>
                  <a:tcPr/>
                </a:tc>
                <a:extLst>
                  <a:ext uri="{0D108BD9-81ED-4DB2-BD59-A6C34878D82A}">
                    <a16:rowId xmlns:a16="http://schemas.microsoft.com/office/drawing/2014/main" val="3811004778"/>
                  </a:ext>
                </a:extLst>
              </a:tr>
            </a:tbl>
          </a:graphicData>
        </a:graphic>
      </p:graphicFrame>
    </p:spTree>
    <p:extLst>
      <p:ext uri="{BB962C8B-B14F-4D97-AF65-F5344CB8AC3E}">
        <p14:creationId xmlns:p14="http://schemas.microsoft.com/office/powerpoint/2010/main" val="1987214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28560-BFB8-7EE8-C135-50427F687DCB}"/>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1D551E9-3C7C-C317-207D-9EB8E5BF5A6A}"/>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430D5A7-F28B-2DB0-C830-785A15CC8601}"/>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327F3080-6DE7-9DB8-7729-342D73723369}"/>
              </a:ext>
            </a:extLst>
          </p:cNvPr>
          <p:cNvPicPr>
            <a:picLocks noChangeAspect="1"/>
          </p:cNvPicPr>
          <p:nvPr/>
        </p:nvPicPr>
        <p:blipFill>
          <a:blip r:embed="rId3">
            <a:alphaModFix amt="26000"/>
          </a:blip>
          <a:stretch>
            <a:fillRect/>
          </a:stretch>
        </p:blipFill>
        <p:spPr>
          <a:xfrm>
            <a:off x="3685402" y="481914"/>
            <a:ext cx="8506598" cy="6118781"/>
          </a:xfrm>
          <a:prstGeom prst="rect">
            <a:avLst/>
          </a:prstGeom>
        </p:spPr>
      </p:pic>
      <p:sp>
        <p:nvSpPr>
          <p:cNvPr id="2" name="Title 1">
            <a:extLst>
              <a:ext uri="{FF2B5EF4-FFF2-40B4-BE49-F238E27FC236}">
                <a16:creationId xmlns:a16="http://schemas.microsoft.com/office/drawing/2014/main" id="{CCEFC726-1DC8-6A0C-41DB-B0A536765341}"/>
              </a:ext>
            </a:extLst>
          </p:cNvPr>
          <p:cNvSpPr>
            <a:spLocks noGrp="1"/>
          </p:cNvSpPr>
          <p:nvPr>
            <p:ph type="title"/>
          </p:nvPr>
        </p:nvSpPr>
        <p:spPr>
          <a:xfrm>
            <a:off x="838200" y="365126"/>
            <a:ext cx="10515600" cy="968524"/>
          </a:xfrm>
        </p:spPr>
        <p:txBody>
          <a:bodyPr>
            <a:normAutofit/>
          </a:bodyPr>
          <a:lstStyle/>
          <a:p>
            <a:r>
              <a:rPr lang="en-US" sz="3600" b="1" dirty="0">
                <a:solidFill>
                  <a:srgbClr val="002060"/>
                </a:solidFill>
                <a:latin typeface="Montserrat" panose="00000500000000000000" pitchFamily="2" charset="0"/>
              </a:rPr>
              <a:t>VAT Registration process</a:t>
            </a:r>
            <a:endParaRPr lang="en-ZA" sz="3600" b="1" dirty="0">
              <a:solidFill>
                <a:srgbClr val="002060"/>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D8FA47ED-AB75-36F9-2279-90F300F2A032}"/>
              </a:ext>
            </a:extLst>
          </p:cNvPr>
          <p:cNvSpPr>
            <a:spLocks noGrp="1"/>
          </p:cNvSpPr>
          <p:nvPr>
            <p:ph idx="1"/>
          </p:nvPr>
        </p:nvSpPr>
        <p:spPr>
          <a:xfrm>
            <a:off x="838200" y="1484935"/>
            <a:ext cx="10515600" cy="4351338"/>
          </a:xfrm>
        </p:spPr>
        <p:txBody>
          <a:bodyPr>
            <a:normAutofit/>
          </a:bodyPr>
          <a:lstStyle/>
          <a:p>
            <a:pPr marL="457200" lvl="2" indent="-457200">
              <a:lnSpc>
                <a:spcPct val="115000"/>
              </a:lnSpc>
              <a:spcBef>
                <a:spcPts val="1000"/>
              </a:spcBef>
              <a:spcAft>
                <a:spcPts val="800"/>
              </a:spcAft>
              <a:buFont typeface="Wingdings" panose="05000000000000000000" pitchFamily="2" charset="2"/>
              <a:buChar char=""/>
              <a:tabLst>
                <a:tab pos="914400" algn="l"/>
              </a:tabLst>
            </a:pPr>
            <a:r>
              <a:rPr lang="en-ZA" sz="3200" kern="100" dirty="0">
                <a:solidFill>
                  <a:srgbClr val="002060"/>
                </a:solidFill>
                <a:latin typeface="Montserrat" panose="00000500000000000000" pitchFamily="2" charset="0"/>
                <a:cs typeface="Arial" panose="020B0604020202020204" pitchFamily="34" charset="0"/>
              </a:rPr>
              <a:t>What is the impact of SARS’ refusal to register a vendor for VAT. </a:t>
            </a:r>
          </a:p>
          <a:p>
            <a:pPr marL="457200" lvl="2" indent="-457200">
              <a:lnSpc>
                <a:spcPct val="115000"/>
              </a:lnSpc>
              <a:spcBef>
                <a:spcPts val="1000"/>
              </a:spcBef>
              <a:spcAft>
                <a:spcPts val="800"/>
              </a:spcAft>
              <a:buFont typeface="Wingdings" panose="05000000000000000000" pitchFamily="2" charset="2"/>
              <a:buChar char=""/>
              <a:tabLst>
                <a:tab pos="914400" algn="l"/>
              </a:tabLst>
            </a:pPr>
            <a:r>
              <a:rPr lang="en-ZA" sz="3200" kern="100" dirty="0">
                <a:solidFill>
                  <a:srgbClr val="002060"/>
                </a:solidFill>
                <a:latin typeface="Montserrat" panose="00000500000000000000" pitchFamily="2" charset="0"/>
                <a:cs typeface="Arial" panose="020B0604020202020204" pitchFamily="34" charset="0"/>
              </a:rPr>
              <a:t>Backdating of the registration causing penalties and interest</a:t>
            </a:r>
          </a:p>
          <a:p>
            <a:pPr marL="0" indent="0" algn="l" fontAlgn="base">
              <a:buNone/>
            </a:pPr>
            <a:endParaRPr lang="en-US" b="0" i="0" dirty="0">
              <a:solidFill>
                <a:srgbClr val="333333"/>
              </a:solidFill>
              <a:effectLst/>
              <a:latin typeface="-apple-system"/>
            </a:endParaRPr>
          </a:p>
        </p:txBody>
      </p:sp>
    </p:spTree>
    <p:extLst>
      <p:ext uri="{BB962C8B-B14F-4D97-AF65-F5344CB8AC3E}">
        <p14:creationId xmlns:p14="http://schemas.microsoft.com/office/powerpoint/2010/main" val="1441839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8B21-00E6-9D1C-70DD-939BFFDC3644}"/>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4833580-4126-C055-56B3-FBC5F8FD1D22}"/>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E461E07-9EBB-CBB0-BA8F-8C6B21FEE273}"/>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491B6D97-3015-517B-32B4-59D00B746E79}"/>
              </a:ext>
            </a:extLst>
          </p:cNvPr>
          <p:cNvPicPr>
            <a:picLocks noChangeAspect="1"/>
          </p:cNvPicPr>
          <p:nvPr/>
        </p:nvPicPr>
        <p:blipFill>
          <a:blip r:embed="rId3">
            <a:alphaModFix amt="26000"/>
          </a:blip>
          <a:stretch>
            <a:fillRect/>
          </a:stretch>
        </p:blipFill>
        <p:spPr>
          <a:xfrm>
            <a:off x="3685402" y="481914"/>
            <a:ext cx="8506598" cy="6118781"/>
          </a:xfrm>
          <a:prstGeom prst="rect">
            <a:avLst/>
          </a:prstGeom>
        </p:spPr>
      </p:pic>
      <p:sp>
        <p:nvSpPr>
          <p:cNvPr id="2" name="Title 1">
            <a:extLst>
              <a:ext uri="{FF2B5EF4-FFF2-40B4-BE49-F238E27FC236}">
                <a16:creationId xmlns:a16="http://schemas.microsoft.com/office/drawing/2014/main" id="{F414FB52-FDE4-B03C-15EC-F0CC3E024352}"/>
              </a:ext>
            </a:extLst>
          </p:cNvPr>
          <p:cNvSpPr>
            <a:spLocks noGrp="1"/>
          </p:cNvSpPr>
          <p:nvPr>
            <p:ph type="title"/>
          </p:nvPr>
        </p:nvSpPr>
        <p:spPr>
          <a:xfrm>
            <a:off x="838200" y="365126"/>
            <a:ext cx="10515600" cy="968524"/>
          </a:xfrm>
        </p:spPr>
        <p:txBody>
          <a:bodyPr>
            <a:normAutofit/>
          </a:bodyPr>
          <a:lstStyle/>
          <a:p>
            <a:r>
              <a:rPr lang="en-US" sz="3600" b="1" dirty="0">
                <a:solidFill>
                  <a:srgbClr val="002060"/>
                </a:solidFill>
                <a:latin typeface="Montserrat" panose="00000500000000000000" pitchFamily="2" charset="0"/>
              </a:rPr>
              <a:t>Key Considerations Before Submission</a:t>
            </a:r>
          </a:p>
        </p:txBody>
      </p:sp>
      <p:sp>
        <p:nvSpPr>
          <p:cNvPr id="3" name="Content Placeholder 2">
            <a:extLst>
              <a:ext uri="{FF2B5EF4-FFF2-40B4-BE49-F238E27FC236}">
                <a16:creationId xmlns:a16="http://schemas.microsoft.com/office/drawing/2014/main" id="{918CBFEC-D114-CCD9-DB40-3A04485DABD1}"/>
              </a:ext>
            </a:extLst>
          </p:cNvPr>
          <p:cNvSpPr>
            <a:spLocks noGrp="1"/>
          </p:cNvSpPr>
          <p:nvPr>
            <p:ph idx="1"/>
          </p:nvPr>
        </p:nvSpPr>
        <p:spPr>
          <a:xfrm>
            <a:off x="989214" y="1188720"/>
            <a:ext cx="10364585" cy="5304154"/>
          </a:xfrm>
        </p:spPr>
        <p:txBody>
          <a:bodyPr>
            <a:normAutofit fontScale="92500" lnSpcReduction="20000"/>
          </a:bodyPr>
          <a:lstStyle/>
          <a:p>
            <a:pPr marL="0" indent="0">
              <a:lnSpc>
                <a:spcPct val="115000"/>
              </a:lnSpc>
              <a:spcAft>
                <a:spcPts val="800"/>
              </a:spcAft>
              <a:buNone/>
            </a:pPr>
            <a:r>
              <a:rPr lang="en-ZA" sz="18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Section 19 of the Value-Added Tax Act</a:t>
            </a:r>
          </a:p>
          <a:p>
            <a:pPr marL="0" indent="0">
              <a:lnSpc>
                <a:spcPct val="115000"/>
              </a:lnSpc>
              <a:spcAft>
                <a:spcPts val="800"/>
              </a:spcAft>
              <a:buNone/>
            </a:pPr>
            <a:r>
              <a:rPr lang="en-ZA" sz="18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Goods or services acquired before incorporation.</a:t>
            </a:r>
            <a:r>
              <a:rPr lang="en-ZA"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—Any company, being a vendor, shall, where any amount of tax has been charged in terms of section 7 in relation to the acquisition of goods or services for or on behalf of that company or in connection with the incorporation of that company, and those goods or services were acquired prior to incorporation by a person who—</a:t>
            </a:r>
            <a:endParaRPr lang="en-ZA" sz="1800" kern="100" dirty="0">
              <a:effectLst/>
              <a:latin typeface="Aptos" panose="020B0004020202020204" pitchFamily="34" charset="0"/>
              <a:ea typeface="Aptos" panose="020B0004020202020204" pitchFamily="34" charset="0"/>
              <a:cs typeface="Arial" panose="020B0604020202020204" pitchFamily="34" charset="0"/>
            </a:endParaRPr>
          </a:p>
          <a:p>
            <a:pPr marL="800100" lvl="1" indent="-342900">
              <a:lnSpc>
                <a:spcPct val="115000"/>
              </a:lnSpc>
              <a:buFont typeface="+mj-lt"/>
              <a:buAutoNum type="alphaLcParenBoth"/>
            </a:pPr>
            <a:r>
              <a:rPr lang="en-ZA" sz="14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was reimbursed by the company for the whole amount of the consideration paid for the goods or services; and</a:t>
            </a:r>
            <a:endParaRPr lang="en-ZA" sz="1400" kern="100" dirty="0">
              <a:effectLst/>
              <a:latin typeface="Aptos" panose="020B0004020202020204" pitchFamily="34" charset="0"/>
              <a:ea typeface="Aptos" panose="020B0004020202020204" pitchFamily="34" charset="0"/>
              <a:cs typeface="Arial" panose="020B0604020202020204" pitchFamily="34" charset="0"/>
            </a:endParaRPr>
          </a:p>
          <a:p>
            <a:pPr marL="800100" lvl="1" indent="-342900">
              <a:lnSpc>
                <a:spcPct val="115000"/>
              </a:lnSpc>
              <a:spcAft>
                <a:spcPts val="800"/>
              </a:spcAft>
              <a:buFont typeface="+mj-lt"/>
              <a:buAutoNum type="alphaLcParenBoth"/>
            </a:pPr>
            <a:r>
              <a:rPr lang="en-ZA" sz="14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acquired those goods or services for the purpose of an enterprise to be carried on by the company and has not used those goods or services for any purpose other than carrying on such enterprise,</a:t>
            </a:r>
            <a:endParaRPr lang="en-ZA" sz="1400" kern="100" dirty="0">
              <a:effectLst/>
              <a:latin typeface="Aptos" panose="020B0004020202020204" pitchFamily="34" charset="0"/>
              <a:ea typeface="Aptos" panose="020B0004020202020204" pitchFamily="34" charset="0"/>
              <a:cs typeface="Arial" panose="020B0604020202020204" pitchFamily="34" charset="0"/>
            </a:endParaRPr>
          </a:p>
          <a:p>
            <a:pPr marL="0" indent="0">
              <a:lnSpc>
                <a:spcPct val="115000"/>
              </a:lnSpc>
              <a:spcAft>
                <a:spcPts val="800"/>
              </a:spcAft>
              <a:buNone/>
            </a:pPr>
            <a:r>
              <a:rPr lang="en-ZA"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be deemed to be the recipient of the goods or services and to have paid the tax so charged as if the supply or the payment of the tax had been made during the tax period in which the reimbursement referred to in </a:t>
            </a:r>
            <a:r>
              <a:rPr lang="en-ZA" sz="1800" u="sng"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paragraph (</a:t>
            </a:r>
            <a:r>
              <a:rPr lang="en-ZA" sz="1800" i="1" u="sng"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a</a:t>
            </a:r>
            <a:r>
              <a:rPr lang="en-ZA" sz="1800" u="sng"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a:t>
            </a:r>
            <a:r>
              <a:rPr lang="en-ZA"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 is made: Provided that this section shall not apply in relation to any goods or services where—</a:t>
            </a:r>
            <a:endParaRPr lang="en-ZA" sz="1800" kern="100" dirty="0">
              <a:effectLst/>
              <a:latin typeface="Aptos" panose="020B0004020202020204" pitchFamily="34" charset="0"/>
              <a:ea typeface="Aptos" panose="020B0004020202020204" pitchFamily="34" charset="0"/>
              <a:cs typeface="Arial" panose="020B0604020202020204" pitchFamily="34" charset="0"/>
            </a:endParaRPr>
          </a:p>
          <a:p>
            <a:pPr marL="800100" lvl="1" indent="-342900">
              <a:lnSpc>
                <a:spcPct val="115000"/>
              </a:lnSpc>
              <a:buFont typeface="+mj-lt"/>
              <a:buAutoNum type="romanLcParenBoth"/>
            </a:pPr>
            <a:r>
              <a:rPr lang="en-ZA" sz="14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the supply of those goods or services by that person to the company is a taxable supply, or is a supply of second-hand goods not being a taxable supply; or</a:t>
            </a:r>
            <a:endParaRPr lang="en-ZA" sz="1400" kern="100" dirty="0">
              <a:effectLst/>
              <a:latin typeface="Aptos" panose="020B0004020202020204" pitchFamily="34" charset="0"/>
              <a:ea typeface="Aptos" panose="020B0004020202020204" pitchFamily="34" charset="0"/>
              <a:cs typeface="Arial" panose="020B0604020202020204" pitchFamily="34" charset="0"/>
            </a:endParaRPr>
          </a:p>
          <a:p>
            <a:pPr marL="800100" lvl="1" indent="-342900">
              <a:lnSpc>
                <a:spcPct val="115000"/>
              </a:lnSpc>
              <a:buFont typeface="+mj-lt"/>
              <a:buAutoNum type="romanLcParenBoth"/>
            </a:pPr>
            <a:r>
              <a:rPr lang="en-ZA" sz="14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those goods or services were so acquired more than six months prior to the date of incorporation of the company; or</a:t>
            </a:r>
            <a:endParaRPr lang="en-ZA" sz="1400" kern="100" dirty="0">
              <a:effectLst/>
              <a:latin typeface="Aptos" panose="020B0004020202020204" pitchFamily="34" charset="0"/>
              <a:ea typeface="Aptos" panose="020B0004020202020204" pitchFamily="34" charset="0"/>
              <a:cs typeface="Arial" panose="020B0604020202020204" pitchFamily="34" charset="0"/>
            </a:endParaRPr>
          </a:p>
          <a:p>
            <a:pPr marL="800100" lvl="1" indent="-342900">
              <a:lnSpc>
                <a:spcPct val="115000"/>
              </a:lnSpc>
              <a:spcAft>
                <a:spcPts val="800"/>
              </a:spcAft>
              <a:buFont typeface="+mj-lt"/>
              <a:buAutoNum type="romanLcParenBoth"/>
            </a:pPr>
            <a:r>
              <a:rPr lang="en-ZA" sz="14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the company does not hold sufficient records to establish the particulars relating to the deduction to be made.</a:t>
            </a:r>
            <a:endParaRPr lang="en-ZA" sz="1400" kern="100" dirty="0">
              <a:effectLst/>
              <a:latin typeface="Aptos" panose="020B0004020202020204" pitchFamily="34" charset="0"/>
              <a:ea typeface="Aptos" panose="020B0004020202020204" pitchFamily="34" charset="0"/>
              <a:cs typeface="Arial" panose="020B0604020202020204" pitchFamily="34" charset="0"/>
            </a:endParaRPr>
          </a:p>
          <a:p>
            <a:pPr marL="0" indent="0" algn="l" fontAlgn="base">
              <a:buNone/>
            </a:pPr>
            <a:endParaRPr lang="en-US" dirty="0">
              <a:solidFill>
                <a:srgbClr val="002060"/>
              </a:solidFill>
              <a:latin typeface="Montserrat" panose="00000500000000000000" pitchFamily="2" charset="0"/>
            </a:endParaRPr>
          </a:p>
        </p:txBody>
      </p:sp>
    </p:spTree>
    <p:extLst>
      <p:ext uri="{BB962C8B-B14F-4D97-AF65-F5344CB8AC3E}">
        <p14:creationId xmlns:p14="http://schemas.microsoft.com/office/powerpoint/2010/main" val="1092601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3DAE5-852B-790D-4064-11A334F23B46}"/>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DA0F28C-AB54-9A03-8207-F06E5CCA22B0}"/>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A8B63D-04B2-0450-89A2-591127CAC3A1}"/>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8552607D-483C-B531-874F-46BA180F6B62}"/>
              </a:ext>
            </a:extLst>
          </p:cNvPr>
          <p:cNvPicPr>
            <a:picLocks noChangeAspect="1"/>
          </p:cNvPicPr>
          <p:nvPr/>
        </p:nvPicPr>
        <p:blipFill>
          <a:blip r:embed="rId3">
            <a:alphaModFix amt="26000"/>
          </a:blip>
          <a:stretch>
            <a:fillRect/>
          </a:stretch>
        </p:blipFill>
        <p:spPr>
          <a:xfrm>
            <a:off x="3685402" y="481914"/>
            <a:ext cx="8506598" cy="6118781"/>
          </a:xfrm>
          <a:prstGeom prst="rect">
            <a:avLst/>
          </a:prstGeom>
        </p:spPr>
      </p:pic>
      <p:sp>
        <p:nvSpPr>
          <p:cNvPr id="2" name="Title 1">
            <a:extLst>
              <a:ext uri="{FF2B5EF4-FFF2-40B4-BE49-F238E27FC236}">
                <a16:creationId xmlns:a16="http://schemas.microsoft.com/office/drawing/2014/main" id="{E7E8FFD4-FAC6-3A9A-81BE-2EA37180C1F9}"/>
              </a:ext>
            </a:extLst>
          </p:cNvPr>
          <p:cNvSpPr>
            <a:spLocks noGrp="1"/>
          </p:cNvSpPr>
          <p:nvPr>
            <p:ph type="title"/>
          </p:nvPr>
        </p:nvSpPr>
        <p:spPr>
          <a:xfrm>
            <a:off x="838200" y="365126"/>
            <a:ext cx="10515600" cy="968524"/>
          </a:xfrm>
        </p:spPr>
        <p:txBody>
          <a:bodyPr>
            <a:normAutofit/>
          </a:bodyPr>
          <a:lstStyle/>
          <a:p>
            <a:r>
              <a:rPr lang="en-US" sz="3600" b="1" dirty="0">
                <a:solidFill>
                  <a:srgbClr val="002060"/>
                </a:solidFill>
                <a:latin typeface="Montserrat" panose="00000500000000000000" pitchFamily="2" charset="0"/>
              </a:rPr>
              <a:t>Key Considerations Before Submission</a:t>
            </a:r>
          </a:p>
        </p:txBody>
      </p:sp>
      <p:sp>
        <p:nvSpPr>
          <p:cNvPr id="3" name="Content Placeholder 2">
            <a:extLst>
              <a:ext uri="{FF2B5EF4-FFF2-40B4-BE49-F238E27FC236}">
                <a16:creationId xmlns:a16="http://schemas.microsoft.com/office/drawing/2014/main" id="{4BBF267A-7F3D-B5C4-5FE9-91D53A8DB008}"/>
              </a:ext>
            </a:extLst>
          </p:cNvPr>
          <p:cNvSpPr>
            <a:spLocks noGrp="1"/>
          </p:cNvSpPr>
          <p:nvPr>
            <p:ph idx="1"/>
          </p:nvPr>
        </p:nvSpPr>
        <p:spPr>
          <a:xfrm>
            <a:off x="838200" y="1484935"/>
            <a:ext cx="10515600" cy="4351338"/>
          </a:xfrm>
        </p:spPr>
        <p:txBody>
          <a:bodyPr>
            <a:normAutofit/>
          </a:bodyPr>
          <a:lstStyle/>
          <a:p>
            <a:pPr marL="0" indent="0">
              <a:lnSpc>
                <a:spcPct val="115000"/>
              </a:lnSpc>
              <a:spcAft>
                <a:spcPts val="800"/>
              </a:spcAft>
              <a:buNone/>
            </a:pPr>
            <a:r>
              <a:rPr lang="en-ZA" sz="18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Section 64 of the Value-Added Tax</a:t>
            </a:r>
          </a:p>
          <a:p>
            <a:pPr marL="0" indent="0">
              <a:lnSpc>
                <a:spcPct val="115000"/>
              </a:lnSpc>
              <a:spcAft>
                <a:spcPts val="800"/>
              </a:spcAft>
              <a:buNone/>
            </a:pPr>
            <a:r>
              <a:rPr lang="en-ZA" sz="18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Prices deemed to include tax.</a:t>
            </a:r>
            <a:r>
              <a:rPr lang="en-ZA"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a:t>
            </a:r>
            <a:endParaRPr lang="en-ZA"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mj-lt"/>
              <a:buAutoNum type="arabicParenR"/>
            </a:pPr>
            <a:r>
              <a:rPr lang="en-ZA"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Any price charged by any vendor in respect of any taxable supply of goods or services shall for the purposes of this Act be deemed to include any tax payable in terms of section 7 (1) (</a:t>
            </a:r>
            <a:r>
              <a:rPr lang="en-ZA" sz="1800" i="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a</a:t>
            </a:r>
            <a:r>
              <a:rPr lang="en-ZA"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 in respect of such supply; whether or not the vendor has included tax in such price.</a:t>
            </a:r>
            <a:endParaRPr lang="en-ZA"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mj-lt"/>
              <a:buAutoNum type="arabicParenR"/>
            </a:pPr>
            <a:r>
              <a:rPr lang="en-ZA"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The amount of any deposit payable to or refundable by a vendor in respect of a returnable container shall be deemed to include tax.</a:t>
            </a:r>
            <a:endParaRPr lang="en-ZA" sz="1800" kern="100" dirty="0">
              <a:effectLst/>
              <a:latin typeface="Aptos" panose="020B0004020202020204" pitchFamily="34" charset="0"/>
              <a:ea typeface="Aptos" panose="020B0004020202020204" pitchFamily="34" charset="0"/>
              <a:cs typeface="Arial" panose="020B0604020202020204" pitchFamily="34" charset="0"/>
            </a:endParaRPr>
          </a:p>
          <a:p>
            <a:pPr marL="0" indent="0" algn="l" fontAlgn="base">
              <a:buNone/>
            </a:pPr>
            <a:endParaRPr lang="en-US" dirty="0">
              <a:solidFill>
                <a:srgbClr val="002060"/>
              </a:solidFill>
              <a:latin typeface="Montserrat" panose="00000500000000000000" pitchFamily="2" charset="0"/>
            </a:endParaRPr>
          </a:p>
        </p:txBody>
      </p:sp>
    </p:spTree>
    <p:extLst>
      <p:ext uri="{BB962C8B-B14F-4D97-AF65-F5344CB8AC3E}">
        <p14:creationId xmlns:p14="http://schemas.microsoft.com/office/powerpoint/2010/main" val="3830428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D015B-E261-C26F-ED4B-5E51E8C0BB99}"/>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0246E5A-3963-0AB2-16A9-6286D34C1CE8}"/>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45AADA2-82D6-4D61-BDEA-66EF59878561}"/>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02453EF4-1335-DCE6-F296-DBDF162FB822}"/>
              </a:ext>
            </a:extLst>
          </p:cNvPr>
          <p:cNvPicPr>
            <a:picLocks noChangeAspect="1"/>
          </p:cNvPicPr>
          <p:nvPr/>
        </p:nvPicPr>
        <p:blipFill>
          <a:blip r:embed="rId3">
            <a:alphaModFix amt="26000"/>
          </a:blip>
          <a:stretch>
            <a:fillRect/>
          </a:stretch>
        </p:blipFill>
        <p:spPr>
          <a:xfrm>
            <a:off x="3685402" y="481914"/>
            <a:ext cx="8506598" cy="6118781"/>
          </a:xfrm>
          <a:prstGeom prst="rect">
            <a:avLst/>
          </a:prstGeom>
        </p:spPr>
      </p:pic>
      <p:sp>
        <p:nvSpPr>
          <p:cNvPr id="2" name="Title 1">
            <a:extLst>
              <a:ext uri="{FF2B5EF4-FFF2-40B4-BE49-F238E27FC236}">
                <a16:creationId xmlns:a16="http://schemas.microsoft.com/office/drawing/2014/main" id="{D0A77559-3B39-6F13-23EE-035627B9D905}"/>
              </a:ext>
            </a:extLst>
          </p:cNvPr>
          <p:cNvSpPr>
            <a:spLocks noGrp="1"/>
          </p:cNvSpPr>
          <p:nvPr>
            <p:ph type="title"/>
          </p:nvPr>
        </p:nvSpPr>
        <p:spPr>
          <a:xfrm>
            <a:off x="838200" y="365126"/>
            <a:ext cx="10515600" cy="968524"/>
          </a:xfrm>
        </p:spPr>
        <p:txBody>
          <a:bodyPr>
            <a:normAutofit/>
          </a:bodyPr>
          <a:lstStyle/>
          <a:p>
            <a:r>
              <a:rPr lang="en-US" sz="3600" b="1" dirty="0">
                <a:solidFill>
                  <a:srgbClr val="002060"/>
                </a:solidFill>
                <a:latin typeface="Montserrat" panose="00000500000000000000" pitchFamily="2" charset="0"/>
              </a:rPr>
              <a:t>Key Considerations Before Submission</a:t>
            </a:r>
          </a:p>
        </p:txBody>
      </p:sp>
      <p:sp>
        <p:nvSpPr>
          <p:cNvPr id="3" name="Content Placeholder 2">
            <a:extLst>
              <a:ext uri="{FF2B5EF4-FFF2-40B4-BE49-F238E27FC236}">
                <a16:creationId xmlns:a16="http://schemas.microsoft.com/office/drawing/2014/main" id="{F6CBA973-BAE4-0AF1-FAFC-293DD75B9BF1}"/>
              </a:ext>
            </a:extLst>
          </p:cNvPr>
          <p:cNvSpPr>
            <a:spLocks noGrp="1"/>
          </p:cNvSpPr>
          <p:nvPr>
            <p:ph idx="1"/>
          </p:nvPr>
        </p:nvSpPr>
        <p:spPr>
          <a:xfrm>
            <a:off x="838200" y="1484935"/>
            <a:ext cx="10515600" cy="4351338"/>
          </a:xfrm>
        </p:spPr>
        <p:txBody>
          <a:bodyPr>
            <a:normAutofit fontScale="77500" lnSpcReduction="20000"/>
          </a:bodyPr>
          <a:lstStyle/>
          <a:p>
            <a:pPr marL="0" indent="0">
              <a:lnSpc>
                <a:spcPct val="115000"/>
              </a:lnSpc>
              <a:spcAft>
                <a:spcPts val="800"/>
              </a:spcAft>
              <a:buNone/>
            </a:pPr>
            <a:r>
              <a:rPr lang="en-ZA" sz="23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Section 67 of the Value-Added Tax</a:t>
            </a:r>
          </a:p>
          <a:p>
            <a:pPr marL="0" indent="0">
              <a:lnSpc>
                <a:spcPct val="115000"/>
              </a:lnSpc>
              <a:spcAft>
                <a:spcPts val="800"/>
              </a:spcAft>
              <a:buNone/>
            </a:pPr>
            <a:r>
              <a:rPr lang="en-ZA" sz="23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Contract price or consideration may be varied according to rate of value-added tax.</a:t>
            </a:r>
            <a:r>
              <a:rPr lang="en-ZA" sz="23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a:t>
            </a:r>
            <a:endParaRPr lang="en-ZA" sz="2300" kern="100" dirty="0">
              <a:effectLst/>
              <a:latin typeface="Aptos" panose="020B0004020202020204" pitchFamily="34" charset="0"/>
              <a:ea typeface="Aptos" panose="020B0004020202020204" pitchFamily="34" charset="0"/>
              <a:cs typeface="Arial" panose="020B0604020202020204" pitchFamily="34" charset="0"/>
            </a:endParaRPr>
          </a:p>
          <a:p>
            <a:pPr marL="285750" indent="-285750">
              <a:lnSpc>
                <a:spcPct val="115000"/>
              </a:lnSpc>
              <a:spcAft>
                <a:spcPts val="800"/>
              </a:spcAft>
              <a:buFont typeface="+mj-lt"/>
              <a:buAutoNum type="arabicParenBoth"/>
            </a:pPr>
            <a:r>
              <a:rPr lang="en-ZA" sz="22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Whenever the value-added tax is imposed for the first time </a:t>
            </a:r>
            <a:r>
              <a:rPr lang="en-ZA" sz="22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in terms of this Act or the rate of tax applicable under section 7 (1) is increased in respect of any </a:t>
            </a:r>
            <a:r>
              <a:rPr lang="en-ZA" sz="22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supply of goods or services i</a:t>
            </a:r>
            <a:r>
              <a:rPr lang="en-ZA" sz="22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n relation to which </a:t>
            </a:r>
            <a:r>
              <a:rPr lang="en-ZA" sz="22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any agreement was entered into by the acceptance of an offer made before the tax was imposed for the first time </a:t>
            </a:r>
            <a:r>
              <a:rPr lang="en-ZA" sz="22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in terms of this Act or the rate of tax applicable under section 7 (1) was increased, as the case may be, </a:t>
            </a:r>
            <a:r>
              <a:rPr lang="en-ZA" sz="22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the vendor may</a:t>
            </a:r>
            <a:r>
              <a:rPr lang="en-ZA" sz="22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 unless agreed to the </a:t>
            </a:r>
            <a:r>
              <a:rPr lang="en-ZA" sz="2200" u="sng" kern="100" dirty="0">
                <a:solidFill>
                  <a:srgbClr val="FF0000"/>
                </a:solidFill>
                <a:effectLst/>
                <a:latin typeface="Montserrat" panose="00000500000000000000" pitchFamily="2" charset="0"/>
                <a:ea typeface="Aptos" panose="020B0004020202020204" pitchFamily="34" charset="0"/>
                <a:cs typeface="Arial" panose="020B0604020202020204" pitchFamily="34" charset="0"/>
              </a:rPr>
              <a:t>contrary in any agreement </a:t>
            </a:r>
            <a:r>
              <a:rPr lang="en-ZA" sz="22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in writing and notwithstanding anything to the contrary contained in any law, </a:t>
            </a:r>
            <a:r>
              <a:rPr lang="en-ZA" sz="22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recover from the recipient</a:t>
            </a:r>
            <a:r>
              <a:rPr lang="en-ZA" sz="22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 as an </a:t>
            </a:r>
            <a:r>
              <a:rPr lang="en-ZA" sz="22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addition to the amounts payable by the recipient to the vendor</a:t>
            </a:r>
            <a:r>
              <a:rPr lang="en-ZA" sz="22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 a </a:t>
            </a:r>
            <a:r>
              <a:rPr lang="en-ZA" sz="22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sum equal to any amount payable by the vendor by way of the said tax </a:t>
            </a:r>
            <a:r>
              <a:rPr lang="en-ZA" sz="22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or increase, as the case may be, and </a:t>
            </a:r>
            <a:r>
              <a:rPr lang="en-ZA" sz="22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any amount so recoverable by the vendor shall</a:t>
            </a:r>
            <a:r>
              <a:rPr lang="en-ZA" sz="22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 whether it is recovered or not, </a:t>
            </a:r>
            <a:r>
              <a:rPr lang="en-ZA" sz="22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be accounted </a:t>
            </a:r>
            <a:r>
              <a:rPr lang="en-ZA" sz="22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for by the vendor under the provisions of this Act </a:t>
            </a:r>
            <a:r>
              <a:rPr lang="en-ZA" sz="22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as part of the consideration in respect of the said supply.</a:t>
            </a:r>
            <a:endParaRPr lang="en-ZA" sz="2200" b="1" kern="100" dirty="0">
              <a:effectLst/>
              <a:latin typeface="Aptos" panose="020B0004020202020204" pitchFamily="34" charset="0"/>
              <a:ea typeface="Aptos" panose="020B0004020202020204" pitchFamily="34" charset="0"/>
              <a:cs typeface="Arial" panose="020B0604020202020204" pitchFamily="34" charset="0"/>
            </a:endParaRPr>
          </a:p>
          <a:p>
            <a:pPr marL="0" indent="0" algn="l" fontAlgn="base">
              <a:buNone/>
            </a:pPr>
            <a:endParaRPr lang="en-US" dirty="0">
              <a:solidFill>
                <a:srgbClr val="002060"/>
              </a:solidFill>
              <a:latin typeface="Montserrat" panose="00000500000000000000" pitchFamily="2" charset="0"/>
            </a:endParaRPr>
          </a:p>
        </p:txBody>
      </p:sp>
    </p:spTree>
    <p:extLst>
      <p:ext uri="{BB962C8B-B14F-4D97-AF65-F5344CB8AC3E}">
        <p14:creationId xmlns:p14="http://schemas.microsoft.com/office/powerpoint/2010/main" val="1741785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0D1C1-F3CD-8FFC-5C29-000E312AE509}"/>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E980181-9502-3F5B-7DC1-AE0F249361EA}"/>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E4737DD-6612-869A-A656-AE26CDB7F580}"/>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B8F4B74C-7DD8-3BDA-EC07-37DF3D719FFA}"/>
              </a:ext>
            </a:extLst>
          </p:cNvPr>
          <p:cNvPicPr>
            <a:picLocks noChangeAspect="1"/>
          </p:cNvPicPr>
          <p:nvPr/>
        </p:nvPicPr>
        <p:blipFill>
          <a:blip r:embed="rId3">
            <a:alphaModFix amt="26000"/>
          </a:blip>
          <a:stretch>
            <a:fillRect/>
          </a:stretch>
        </p:blipFill>
        <p:spPr>
          <a:xfrm>
            <a:off x="3685402" y="481914"/>
            <a:ext cx="8506598" cy="6118781"/>
          </a:xfrm>
          <a:prstGeom prst="rect">
            <a:avLst/>
          </a:prstGeom>
        </p:spPr>
      </p:pic>
      <p:sp>
        <p:nvSpPr>
          <p:cNvPr id="2" name="Title 1">
            <a:extLst>
              <a:ext uri="{FF2B5EF4-FFF2-40B4-BE49-F238E27FC236}">
                <a16:creationId xmlns:a16="http://schemas.microsoft.com/office/drawing/2014/main" id="{B71E46B6-2D77-5638-2E6F-BB96E22BDB9A}"/>
              </a:ext>
            </a:extLst>
          </p:cNvPr>
          <p:cNvSpPr>
            <a:spLocks noGrp="1"/>
          </p:cNvSpPr>
          <p:nvPr>
            <p:ph type="title"/>
          </p:nvPr>
        </p:nvSpPr>
        <p:spPr>
          <a:xfrm>
            <a:off x="838200" y="365126"/>
            <a:ext cx="10515600" cy="968524"/>
          </a:xfrm>
        </p:spPr>
        <p:txBody>
          <a:bodyPr>
            <a:normAutofit/>
          </a:bodyPr>
          <a:lstStyle/>
          <a:p>
            <a:r>
              <a:rPr lang="en-US" sz="3600" b="1" dirty="0">
                <a:solidFill>
                  <a:srgbClr val="002060"/>
                </a:solidFill>
                <a:latin typeface="Montserrat" panose="00000500000000000000" pitchFamily="2" charset="0"/>
              </a:rPr>
              <a:t>Key Considerations Before Submission</a:t>
            </a:r>
          </a:p>
        </p:txBody>
      </p:sp>
      <p:sp>
        <p:nvSpPr>
          <p:cNvPr id="3" name="Content Placeholder 2">
            <a:extLst>
              <a:ext uri="{FF2B5EF4-FFF2-40B4-BE49-F238E27FC236}">
                <a16:creationId xmlns:a16="http://schemas.microsoft.com/office/drawing/2014/main" id="{965C7BFE-3711-0A0A-6850-763365E9E92E}"/>
              </a:ext>
            </a:extLst>
          </p:cNvPr>
          <p:cNvSpPr>
            <a:spLocks noGrp="1"/>
          </p:cNvSpPr>
          <p:nvPr>
            <p:ph idx="1"/>
          </p:nvPr>
        </p:nvSpPr>
        <p:spPr>
          <a:xfrm>
            <a:off x="767705" y="1127059"/>
            <a:ext cx="10515600" cy="4351338"/>
          </a:xfrm>
        </p:spPr>
        <p:txBody>
          <a:bodyPr>
            <a:normAutofit/>
          </a:bodyPr>
          <a:lstStyle/>
          <a:p>
            <a:pPr marL="0" indent="0">
              <a:lnSpc>
                <a:spcPct val="115000"/>
              </a:lnSpc>
              <a:buNone/>
              <a:tabLst>
                <a:tab pos="914400" algn="l"/>
              </a:tabLst>
            </a:pPr>
            <a:r>
              <a:rPr lang="en-US" sz="1800" dirty="0">
                <a:solidFill>
                  <a:srgbClr val="002060"/>
                </a:solidFill>
                <a:latin typeface="Montserrat" panose="00000500000000000000" pitchFamily="2" charset="0"/>
              </a:rPr>
              <a:t>According to the general time of supply rule, a supply occurs at the earlier of the following events: </a:t>
            </a:r>
          </a:p>
          <a:p>
            <a:pPr>
              <a:lnSpc>
                <a:spcPct val="115000"/>
              </a:lnSpc>
              <a:spcBef>
                <a:spcPts val="0"/>
              </a:spcBef>
              <a:tabLst>
                <a:tab pos="914400" algn="l"/>
              </a:tabLst>
            </a:pPr>
            <a:r>
              <a:rPr lang="en-US" sz="1800" dirty="0">
                <a:solidFill>
                  <a:srgbClr val="002060"/>
                </a:solidFill>
                <a:latin typeface="Montserrat" panose="00000500000000000000" pitchFamily="2" charset="0"/>
              </a:rPr>
              <a:t>At the time that an invoice is issued; or </a:t>
            </a:r>
          </a:p>
          <a:p>
            <a:pPr>
              <a:lnSpc>
                <a:spcPct val="115000"/>
              </a:lnSpc>
              <a:spcBef>
                <a:spcPts val="0"/>
              </a:spcBef>
              <a:spcAft>
                <a:spcPts val="800"/>
              </a:spcAft>
              <a:tabLst>
                <a:tab pos="914400" algn="l"/>
              </a:tabLst>
            </a:pPr>
            <a:r>
              <a:rPr lang="en-US" sz="1800" dirty="0">
                <a:solidFill>
                  <a:srgbClr val="002060"/>
                </a:solidFill>
                <a:latin typeface="Montserrat" panose="00000500000000000000" pitchFamily="2" charset="0"/>
              </a:rPr>
              <a:t>At the time any payment is received by the supplier.</a:t>
            </a:r>
          </a:p>
        </p:txBody>
      </p:sp>
      <p:graphicFrame>
        <p:nvGraphicFramePr>
          <p:cNvPr id="5" name="Table 4">
            <a:extLst>
              <a:ext uri="{FF2B5EF4-FFF2-40B4-BE49-F238E27FC236}">
                <a16:creationId xmlns:a16="http://schemas.microsoft.com/office/drawing/2014/main" id="{A63862A8-03E8-D724-D61A-99659F8D60D7}"/>
              </a:ext>
            </a:extLst>
          </p:cNvPr>
          <p:cNvGraphicFramePr>
            <a:graphicFrameLocks noGrp="1"/>
          </p:cNvGraphicFramePr>
          <p:nvPr>
            <p:extLst>
              <p:ext uri="{D42A27DB-BD31-4B8C-83A1-F6EECF244321}">
                <p14:modId xmlns:p14="http://schemas.microsoft.com/office/powerpoint/2010/main" val="872338067"/>
              </p:ext>
            </p:extLst>
          </p:nvPr>
        </p:nvGraphicFramePr>
        <p:xfrm>
          <a:off x="1345131" y="2486517"/>
          <a:ext cx="9501738" cy="4389120"/>
        </p:xfrm>
        <a:graphic>
          <a:graphicData uri="http://schemas.openxmlformats.org/drawingml/2006/table">
            <a:tbl>
              <a:tblPr firstRow="1" bandRow="1">
                <a:tableStyleId>{5C22544A-7EE6-4342-B048-85BDC9FD1C3A}</a:tableStyleId>
              </a:tblPr>
              <a:tblGrid>
                <a:gridCol w="4750869">
                  <a:extLst>
                    <a:ext uri="{9D8B030D-6E8A-4147-A177-3AD203B41FA5}">
                      <a16:colId xmlns:a16="http://schemas.microsoft.com/office/drawing/2014/main" val="3161742460"/>
                    </a:ext>
                  </a:extLst>
                </a:gridCol>
                <a:gridCol w="4750869">
                  <a:extLst>
                    <a:ext uri="{9D8B030D-6E8A-4147-A177-3AD203B41FA5}">
                      <a16:colId xmlns:a16="http://schemas.microsoft.com/office/drawing/2014/main" val="571730226"/>
                    </a:ext>
                  </a:extLst>
                </a:gridCol>
              </a:tblGrid>
              <a:tr h="390078">
                <a:tc>
                  <a:txBody>
                    <a:bodyPr/>
                    <a:lstStyle/>
                    <a:p>
                      <a:r>
                        <a:rPr lang="en-US" sz="2400" dirty="0"/>
                        <a:t>Invoice Basis</a:t>
                      </a:r>
                      <a:endParaRPr lang="en-ZA"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sz="2400" dirty="0"/>
                        <a:t>Payment Basis</a:t>
                      </a:r>
                      <a:endParaRPr lang="en-ZA"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46768618"/>
                  </a:ext>
                </a:extLst>
              </a:tr>
              <a:tr h="3363735">
                <a:tc>
                  <a:txBody>
                    <a:bodyPr/>
                    <a:lstStyle/>
                    <a:p>
                      <a:r>
                        <a:rPr lang="en-US" dirty="0">
                          <a:solidFill>
                            <a:srgbClr val="002060"/>
                          </a:solidFill>
                          <a:latin typeface="Montserrat" panose="00000500000000000000" pitchFamily="2" charset="0"/>
                        </a:rPr>
                        <a:t>Under this method of accounting vendors must generally account for the full amount of VAT</a:t>
                      </a:r>
                    </a:p>
                    <a:p>
                      <a:r>
                        <a:rPr lang="en-US" dirty="0">
                          <a:solidFill>
                            <a:srgbClr val="002060"/>
                          </a:solidFill>
                          <a:latin typeface="Montserrat" panose="00000500000000000000" pitchFamily="2" charset="0"/>
                        </a:rPr>
                        <a:t>included in the price of the goods or services supplied in the tax period in which the time of</a:t>
                      </a:r>
                    </a:p>
                    <a:p>
                      <a:r>
                        <a:rPr lang="en-US" dirty="0">
                          <a:solidFill>
                            <a:srgbClr val="002060"/>
                          </a:solidFill>
                          <a:latin typeface="Montserrat" panose="00000500000000000000" pitchFamily="2" charset="0"/>
                        </a:rPr>
                        <a:t>supply has occurred. This applies to the output tax liability on cash and credit sales as well as</a:t>
                      </a:r>
                    </a:p>
                    <a:p>
                      <a:r>
                        <a:rPr lang="en-US" dirty="0">
                          <a:solidFill>
                            <a:srgbClr val="002060"/>
                          </a:solidFill>
                          <a:latin typeface="Montserrat" panose="00000500000000000000" pitchFamily="2" charset="0"/>
                        </a:rPr>
                        <a:t>the input tax that may be deducted on cash and credit purchases.</a:t>
                      </a:r>
                      <a:endParaRPr lang="en-ZA" dirty="0">
                        <a:solidFill>
                          <a:srgbClr val="002060"/>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latin typeface="Montserrat" panose="00000500000000000000" pitchFamily="2" charset="0"/>
                        </a:rPr>
                        <a:t>Under the payments basis (or cash basis) the vendor only accounts for VAT on actual payments made and actual payments received in respect of taxable supplies during the period.</a:t>
                      </a:r>
                    </a:p>
                    <a:p>
                      <a:endParaRPr lang="en-US" dirty="0">
                        <a:solidFill>
                          <a:srgbClr val="002060"/>
                        </a:solidFill>
                        <a:latin typeface="Montserrat" panose="00000500000000000000" pitchFamily="2" charset="0"/>
                      </a:endParaRPr>
                    </a:p>
                    <a:p>
                      <a:r>
                        <a:rPr lang="en-US" dirty="0">
                          <a:solidFill>
                            <a:srgbClr val="002060"/>
                          </a:solidFill>
                          <a:latin typeface="Montserrat" panose="00000500000000000000" pitchFamily="2" charset="0"/>
                        </a:rPr>
                        <a:t>(E.g. </a:t>
                      </a:r>
                      <a:r>
                        <a:rPr lang="en-US" b="1" dirty="0">
                          <a:solidFill>
                            <a:srgbClr val="002060"/>
                          </a:solidFill>
                          <a:latin typeface="Montserrat" panose="00000500000000000000" pitchFamily="2" charset="0"/>
                        </a:rPr>
                        <a:t>Natural person (R2.5 million), </a:t>
                      </a:r>
                      <a:r>
                        <a:rPr lang="en-US" dirty="0">
                          <a:solidFill>
                            <a:srgbClr val="002060"/>
                          </a:solidFill>
                          <a:latin typeface="Montserrat" panose="00000500000000000000" pitchFamily="2" charset="0"/>
                        </a:rPr>
                        <a:t>p</a:t>
                      </a:r>
                      <a:r>
                        <a:rPr lang="en-US" sz="1800" kern="1200" dirty="0">
                          <a:solidFill>
                            <a:srgbClr val="002060"/>
                          </a:solidFill>
                          <a:latin typeface="Montserrat" panose="00000500000000000000" pitchFamily="2" charset="0"/>
                          <a:ea typeface="+mn-ea"/>
                          <a:cs typeface="+mn-cs"/>
                        </a:rPr>
                        <a:t>ublic authorities, water boards, certain municipal entities, municipalities, associations not for gain and welfare </a:t>
                      </a:r>
                      <a:r>
                        <a:rPr lang="en-US" sz="1800" kern="1200" dirty="0" err="1">
                          <a:solidFill>
                            <a:srgbClr val="002060"/>
                          </a:solidFill>
                          <a:latin typeface="Montserrat" panose="00000500000000000000" pitchFamily="2" charset="0"/>
                          <a:ea typeface="+mn-ea"/>
                          <a:cs typeface="+mn-cs"/>
                        </a:rPr>
                        <a:t>organisations</a:t>
                      </a:r>
                      <a:r>
                        <a:rPr lang="en-US" sz="1800" kern="1200" dirty="0">
                          <a:solidFill>
                            <a:srgbClr val="002060"/>
                          </a:solidFill>
                          <a:latin typeface="Montserrat" panose="00000500000000000000" pitchFamily="2" charset="0"/>
                          <a:ea typeface="+mn-ea"/>
                          <a:cs typeface="+mn-cs"/>
                        </a:rPr>
                        <a:t>)</a:t>
                      </a:r>
                    </a:p>
                    <a:p>
                      <a:endParaRPr lang="en-US" sz="1800" kern="1200" dirty="0">
                        <a:solidFill>
                          <a:srgbClr val="002060"/>
                        </a:solidFill>
                        <a:latin typeface="Montserrat" panose="00000500000000000000" pitchFamily="2" charset="0"/>
                        <a:ea typeface="+mn-ea"/>
                        <a:cs typeface="+mn-cs"/>
                      </a:endParaRPr>
                    </a:p>
                    <a:p>
                      <a:r>
                        <a:rPr lang="en-US" sz="1800" b="1" kern="1200" dirty="0">
                          <a:solidFill>
                            <a:srgbClr val="002060"/>
                          </a:solidFill>
                          <a:latin typeface="Montserrat" panose="00000500000000000000" pitchFamily="2" charset="0"/>
                          <a:ea typeface="+mn-ea"/>
                          <a:cs typeface="+mn-cs"/>
                        </a:rPr>
                        <a:t>Certain Voluntary VAT registration and exceptions.</a:t>
                      </a:r>
                      <a:endParaRPr lang="en-ZA" sz="1800" b="1" kern="1200" dirty="0">
                        <a:solidFill>
                          <a:srgbClr val="002060"/>
                        </a:solidFill>
                        <a:latin typeface="Montserrat" panose="000005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2163003"/>
                  </a:ext>
                </a:extLst>
              </a:tr>
            </a:tbl>
          </a:graphicData>
        </a:graphic>
      </p:graphicFrame>
    </p:spTree>
    <p:extLst>
      <p:ext uri="{BB962C8B-B14F-4D97-AF65-F5344CB8AC3E}">
        <p14:creationId xmlns:p14="http://schemas.microsoft.com/office/powerpoint/2010/main" val="3506600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06FCD-E51D-C7C2-006D-D7535F4A711F}"/>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E010247-E72A-AF84-A86E-F99A4A0DCF93}"/>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E3A9F60-CCE9-D5BA-F136-63537A2A60ED}"/>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86556B6E-BD09-DBB5-322A-E579338D71C1}"/>
              </a:ext>
            </a:extLst>
          </p:cNvPr>
          <p:cNvPicPr>
            <a:picLocks noChangeAspect="1"/>
          </p:cNvPicPr>
          <p:nvPr/>
        </p:nvPicPr>
        <p:blipFill>
          <a:blip r:embed="rId3">
            <a:alphaModFix amt="26000"/>
          </a:blip>
          <a:stretch>
            <a:fillRect/>
          </a:stretch>
        </p:blipFill>
        <p:spPr>
          <a:xfrm>
            <a:off x="3685402" y="481914"/>
            <a:ext cx="8506598" cy="6118781"/>
          </a:xfrm>
          <a:prstGeom prst="rect">
            <a:avLst/>
          </a:prstGeom>
        </p:spPr>
      </p:pic>
      <p:sp>
        <p:nvSpPr>
          <p:cNvPr id="2" name="Title 1">
            <a:extLst>
              <a:ext uri="{FF2B5EF4-FFF2-40B4-BE49-F238E27FC236}">
                <a16:creationId xmlns:a16="http://schemas.microsoft.com/office/drawing/2014/main" id="{D4DCFE1E-C8E1-E550-1BAE-6FCA3E98EA35}"/>
              </a:ext>
            </a:extLst>
          </p:cNvPr>
          <p:cNvSpPr>
            <a:spLocks noGrp="1"/>
          </p:cNvSpPr>
          <p:nvPr>
            <p:ph type="title"/>
          </p:nvPr>
        </p:nvSpPr>
        <p:spPr>
          <a:xfrm>
            <a:off x="741948" y="257305"/>
            <a:ext cx="10515600" cy="645528"/>
          </a:xfrm>
        </p:spPr>
        <p:txBody>
          <a:bodyPr>
            <a:normAutofit/>
          </a:bodyPr>
          <a:lstStyle/>
          <a:p>
            <a:pPr algn="ctr"/>
            <a:r>
              <a:rPr lang="en-US" sz="4000" b="1" dirty="0">
                <a:solidFill>
                  <a:srgbClr val="002060"/>
                </a:solidFill>
                <a:latin typeface="Montserrat" panose="00000500000000000000" pitchFamily="2" charset="0"/>
              </a:rPr>
              <a:t>Submission Process</a:t>
            </a:r>
            <a:endParaRPr lang="en-ZA" sz="4000" b="1" dirty="0">
              <a:solidFill>
                <a:srgbClr val="002060"/>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E45AA879-EC9B-1DC5-CD1C-5AC7CEBB2775}"/>
              </a:ext>
            </a:extLst>
          </p:cNvPr>
          <p:cNvSpPr>
            <a:spLocks noGrp="1"/>
          </p:cNvSpPr>
          <p:nvPr>
            <p:ph idx="1"/>
          </p:nvPr>
        </p:nvSpPr>
        <p:spPr>
          <a:xfrm>
            <a:off x="838200" y="1825625"/>
            <a:ext cx="10515600" cy="3307849"/>
          </a:xfrm>
        </p:spPr>
        <p:txBody>
          <a:bodyPr>
            <a:normAutofit/>
          </a:bodyPr>
          <a:lstStyle/>
          <a:p>
            <a:pPr marL="0" indent="0" algn="ctr" fontAlgn="base">
              <a:buNone/>
            </a:pPr>
            <a:endParaRPr lang="en-US" dirty="0">
              <a:solidFill>
                <a:srgbClr val="002060"/>
              </a:solidFill>
              <a:latin typeface="Montserrat" panose="00000500000000000000" pitchFamily="2" charset="0"/>
            </a:endParaRPr>
          </a:p>
          <a:p>
            <a:pPr marL="0" indent="0" algn="ctr" fontAlgn="base">
              <a:buNone/>
            </a:pPr>
            <a:endParaRPr lang="en-US" dirty="0">
              <a:solidFill>
                <a:srgbClr val="002060"/>
              </a:solidFill>
              <a:latin typeface="Montserrat" panose="00000500000000000000" pitchFamily="2" charset="0"/>
            </a:endParaRPr>
          </a:p>
          <a:p>
            <a:pPr marL="0" indent="0" algn="ctr" fontAlgn="base">
              <a:buNone/>
            </a:pPr>
            <a:r>
              <a:rPr lang="en-US" sz="4800" b="1" dirty="0">
                <a:solidFill>
                  <a:srgbClr val="002060"/>
                </a:solidFill>
                <a:latin typeface="Montserrat" panose="00000500000000000000" pitchFamily="2" charset="0"/>
              </a:rPr>
              <a:t>Live Navigation on </a:t>
            </a:r>
            <a:r>
              <a:rPr lang="en-US" sz="4800" b="1" dirty="0" err="1">
                <a:solidFill>
                  <a:srgbClr val="002060"/>
                </a:solidFill>
                <a:latin typeface="Montserrat" panose="00000500000000000000" pitchFamily="2" charset="0"/>
              </a:rPr>
              <a:t>eFiling</a:t>
            </a:r>
            <a:r>
              <a:rPr lang="en-US" sz="4800" b="1" dirty="0">
                <a:solidFill>
                  <a:srgbClr val="002060"/>
                </a:solidFill>
                <a:latin typeface="Montserrat" panose="00000500000000000000" pitchFamily="2" charset="0"/>
              </a:rPr>
              <a:t> </a:t>
            </a:r>
            <a:endParaRPr lang="en-US" sz="4800" b="1" i="0" dirty="0">
              <a:solidFill>
                <a:srgbClr val="002060"/>
              </a:solidFill>
              <a:effectLst/>
              <a:latin typeface="Montserrat" panose="00000500000000000000" pitchFamily="2" charset="0"/>
            </a:endParaRPr>
          </a:p>
          <a:p>
            <a:pPr marL="0" indent="0" algn="l" fontAlgn="base">
              <a:buNone/>
            </a:pPr>
            <a:endParaRPr lang="en-US" b="0" i="0" dirty="0">
              <a:solidFill>
                <a:srgbClr val="333333"/>
              </a:solidFill>
              <a:effectLst/>
              <a:latin typeface="-apple-system"/>
            </a:endParaRPr>
          </a:p>
        </p:txBody>
      </p:sp>
    </p:spTree>
    <p:extLst>
      <p:ext uri="{BB962C8B-B14F-4D97-AF65-F5344CB8AC3E}">
        <p14:creationId xmlns:p14="http://schemas.microsoft.com/office/powerpoint/2010/main" val="4129934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1920E4C-E843-724B-8C2E-23DCA472D754}"/>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13AE998-8817-C04B-B848-0B9C0313F577}"/>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BCB56CE2-AE2A-E740-8BB6-32AE543E9DE2}"/>
              </a:ext>
            </a:extLst>
          </p:cNvPr>
          <p:cNvPicPr>
            <a:picLocks noChangeAspect="1"/>
          </p:cNvPicPr>
          <p:nvPr/>
        </p:nvPicPr>
        <p:blipFill>
          <a:blip r:embed="rId3">
            <a:alphaModFix amt="26000"/>
          </a:blip>
          <a:stretch>
            <a:fillRect/>
          </a:stretch>
        </p:blipFill>
        <p:spPr>
          <a:xfrm>
            <a:off x="3685402" y="481914"/>
            <a:ext cx="8506598" cy="6118781"/>
          </a:xfrm>
          <a:prstGeom prst="rect">
            <a:avLst/>
          </a:prstGeom>
        </p:spPr>
      </p:pic>
      <p:sp>
        <p:nvSpPr>
          <p:cNvPr id="2" name="Title 1">
            <a:extLst>
              <a:ext uri="{FF2B5EF4-FFF2-40B4-BE49-F238E27FC236}">
                <a16:creationId xmlns:a16="http://schemas.microsoft.com/office/drawing/2014/main" id="{833E7BB4-FED6-4240-A71E-CBCBE5FB114B}"/>
              </a:ext>
            </a:extLst>
          </p:cNvPr>
          <p:cNvSpPr>
            <a:spLocks noGrp="1"/>
          </p:cNvSpPr>
          <p:nvPr>
            <p:ph type="title"/>
          </p:nvPr>
        </p:nvSpPr>
        <p:spPr>
          <a:xfrm>
            <a:off x="838200" y="365125"/>
            <a:ext cx="10515600" cy="805949"/>
          </a:xfrm>
        </p:spPr>
        <p:txBody>
          <a:bodyPr>
            <a:normAutofit/>
          </a:bodyPr>
          <a:lstStyle/>
          <a:p>
            <a:pPr marR="0" lvl="0" algn="ctr" defTabSz="914400" rtl="0" eaLnBrk="1" fontAlgn="auto" latinLnBrk="0" hangingPunct="1">
              <a:lnSpc>
                <a:spcPct val="100000"/>
              </a:lnSpc>
              <a:spcBef>
                <a:spcPts val="0"/>
              </a:spcBef>
              <a:spcAft>
                <a:spcPts val="0"/>
              </a:spcAft>
              <a:buClrTx/>
              <a:buSzTx/>
              <a:tabLst/>
              <a:defRPr/>
            </a:pPr>
            <a:r>
              <a:rPr kumimoji="0" lang="en-ZA" sz="4000" b="1" i="0" u="none" strike="noStrike" kern="1800" cap="none" spc="0" normalizeH="0" baseline="0" noProof="0" dirty="0">
                <a:ln>
                  <a:noFill/>
                </a:ln>
                <a:solidFill>
                  <a:srgbClr val="002060"/>
                </a:solidFill>
                <a:effectLst/>
                <a:uLnTx/>
                <a:uFillTx/>
                <a:latin typeface="Montserrat" panose="00000500000000000000" pitchFamily="2" charset="0"/>
                <a:ea typeface="Times New Roman" panose="02020603050405020304" pitchFamily="18" charset="0"/>
                <a:cs typeface="Aptos" panose="020B0004020202020204" pitchFamily="34" charset="0"/>
              </a:rPr>
              <a:t>Identifying Potential Risks</a:t>
            </a:r>
          </a:p>
        </p:txBody>
      </p:sp>
      <p:sp>
        <p:nvSpPr>
          <p:cNvPr id="3" name="Content Placeholder 2">
            <a:extLst>
              <a:ext uri="{FF2B5EF4-FFF2-40B4-BE49-F238E27FC236}">
                <a16:creationId xmlns:a16="http://schemas.microsoft.com/office/drawing/2014/main" id="{ABF610A0-A7AC-4733-9223-1E110BEA49BC}"/>
              </a:ext>
            </a:extLst>
          </p:cNvPr>
          <p:cNvSpPr>
            <a:spLocks noGrp="1"/>
          </p:cNvSpPr>
          <p:nvPr>
            <p:ph idx="1"/>
          </p:nvPr>
        </p:nvSpPr>
        <p:spPr>
          <a:xfrm>
            <a:off x="838200" y="1629295"/>
            <a:ext cx="10515600" cy="4056610"/>
          </a:xfrm>
        </p:spPr>
        <p:txBody>
          <a:bodyPr>
            <a:normAutofit/>
          </a:bodyPr>
          <a:lstStyle/>
          <a:p>
            <a:pPr marL="342900" indent="-342900">
              <a:lnSpc>
                <a:spcPct val="115000"/>
              </a:lnSpc>
              <a:buFont typeface="Wingdings" panose="05000000000000000000" pitchFamily="2" charset="2"/>
              <a:buChar char=""/>
            </a:pPr>
            <a:r>
              <a:rPr lang="en-ZA" kern="100" dirty="0">
                <a:solidFill>
                  <a:srgbClr val="002060"/>
                </a:solidFill>
                <a:latin typeface="Montserrat" panose="00000500000000000000" pitchFamily="2" charset="0"/>
                <a:ea typeface="Aptos" panose="020B0004020202020204" pitchFamily="34" charset="0"/>
                <a:cs typeface="Arial" panose="020B0604020202020204" pitchFamily="34" charset="0"/>
              </a:rPr>
              <a:t>VAT policies</a:t>
            </a:r>
          </a:p>
          <a:p>
            <a:pPr marL="342900" indent="-342900">
              <a:lnSpc>
                <a:spcPct val="115000"/>
              </a:lnSpc>
              <a:buFont typeface="Wingdings" panose="05000000000000000000" pitchFamily="2" charset="2"/>
              <a:buChar char=""/>
            </a:pPr>
            <a:r>
              <a:rPr lang="en-ZA" kern="100" dirty="0">
                <a:solidFill>
                  <a:srgbClr val="002060"/>
                </a:solidFill>
                <a:latin typeface="Montserrat" panose="00000500000000000000" pitchFamily="2" charset="0"/>
                <a:ea typeface="Aptos" panose="020B0004020202020204" pitchFamily="34" charset="0"/>
                <a:cs typeface="Arial" panose="020B0604020202020204" pitchFamily="34" charset="0"/>
              </a:rPr>
              <a:t>Apportionment of inputs</a:t>
            </a:r>
          </a:p>
          <a:p>
            <a:pPr marL="342900" lvl="0" indent="-342900">
              <a:lnSpc>
                <a:spcPct val="115000"/>
              </a:lnSpc>
              <a:buFont typeface="Wingdings" panose="05000000000000000000" pitchFamily="2" charset="2"/>
              <a:buChar char=""/>
            </a:pPr>
            <a:r>
              <a:rPr lang="en-ZA"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Gross declaration vs Net declaration</a:t>
            </a:r>
          </a:p>
          <a:p>
            <a:pPr marL="342900" lvl="0" indent="-342900">
              <a:lnSpc>
                <a:spcPct val="115000"/>
              </a:lnSpc>
              <a:buFont typeface="Wingdings" panose="05000000000000000000" pitchFamily="2" charset="2"/>
              <a:buChar char=""/>
            </a:pPr>
            <a:r>
              <a:rPr lang="en-ZA"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Changes in turnover (taxable supplies) </a:t>
            </a:r>
          </a:p>
          <a:p>
            <a:pPr marL="342900" lvl="0" indent="-342900">
              <a:lnSpc>
                <a:spcPct val="115000"/>
              </a:lnSpc>
              <a:spcAft>
                <a:spcPts val="800"/>
              </a:spcAft>
              <a:buFont typeface="Wingdings" panose="05000000000000000000" pitchFamily="2" charset="2"/>
              <a:buChar char=""/>
            </a:pPr>
            <a:r>
              <a:rPr lang="en-ZA"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Does your return reflect the tax position. </a:t>
            </a:r>
          </a:p>
          <a:p>
            <a:pPr fontAlgn="base"/>
            <a:endParaRPr lang="en-US" dirty="0">
              <a:solidFill>
                <a:srgbClr val="002060"/>
              </a:solidFill>
              <a:latin typeface="Montserrat" panose="00000500000000000000" pitchFamily="2" charset="0"/>
            </a:endParaRPr>
          </a:p>
        </p:txBody>
      </p:sp>
    </p:spTree>
    <p:extLst>
      <p:ext uri="{BB962C8B-B14F-4D97-AF65-F5344CB8AC3E}">
        <p14:creationId xmlns:p14="http://schemas.microsoft.com/office/powerpoint/2010/main" val="525573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4122E-9B90-AAE2-75DD-B15BB2C5C91C}"/>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74A6105-E0A7-B886-DBCF-B7C23E841A2E}"/>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1FD1F5C-D1BA-5C62-5C45-F692396AC202}"/>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17888693-7B43-E7EB-37C7-8587A502DB71}"/>
              </a:ext>
            </a:extLst>
          </p:cNvPr>
          <p:cNvPicPr>
            <a:picLocks noChangeAspect="1"/>
          </p:cNvPicPr>
          <p:nvPr/>
        </p:nvPicPr>
        <p:blipFill>
          <a:blip r:embed="rId3">
            <a:alphaModFix amt="26000"/>
          </a:blip>
          <a:stretch>
            <a:fillRect/>
          </a:stretch>
        </p:blipFill>
        <p:spPr>
          <a:xfrm>
            <a:off x="3685402" y="481914"/>
            <a:ext cx="8506598" cy="6118781"/>
          </a:xfrm>
          <a:prstGeom prst="rect">
            <a:avLst/>
          </a:prstGeom>
        </p:spPr>
      </p:pic>
      <p:sp>
        <p:nvSpPr>
          <p:cNvPr id="2" name="Title 1">
            <a:extLst>
              <a:ext uri="{FF2B5EF4-FFF2-40B4-BE49-F238E27FC236}">
                <a16:creationId xmlns:a16="http://schemas.microsoft.com/office/drawing/2014/main" id="{D41F405D-FB2E-AD69-5D5E-09B3D8B8EBAD}"/>
              </a:ext>
            </a:extLst>
          </p:cNvPr>
          <p:cNvSpPr>
            <a:spLocks noGrp="1"/>
          </p:cNvSpPr>
          <p:nvPr>
            <p:ph type="title"/>
          </p:nvPr>
        </p:nvSpPr>
        <p:spPr>
          <a:xfrm>
            <a:off x="838200" y="365125"/>
            <a:ext cx="10515600" cy="805949"/>
          </a:xfrm>
        </p:spPr>
        <p:txBody>
          <a:bodyPr>
            <a:normAutofit/>
          </a:bodyPr>
          <a:lstStyle/>
          <a:p>
            <a:pPr marR="0" lvl="0" algn="ctr" defTabSz="914400" rtl="0" eaLnBrk="1" fontAlgn="auto" latinLnBrk="0" hangingPunct="1">
              <a:lnSpc>
                <a:spcPct val="100000"/>
              </a:lnSpc>
              <a:spcBef>
                <a:spcPts val="0"/>
              </a:spcBef>
              <a:spcAft>
                <a:spcPts val="0"/>
              </a:spcAft>
              <a:buClrTx/>
              <a:buSzTx/>
              <a:tabLst/>
              <a:defRPr/>
            </a:pPr>
            <a:r>
              <a:rPr kumimoji="0" lang="en-ZA" sz="4000" b="1" i="0" u="none" strike="noStrike" kern="1800" cap="none" spc="0" normalizeH="0" baseline="0" noProof="0" dirty="0">
                <a:ln>
                  <a:noFill/>
                </a:ln>
                <a:solidFill>
                  <a:srgbClr val="002060"/>
                </a:solidFill>
                <a:effectLst/>
                <a:uLnTx/>
                <a:uFillTx/>
                <a:latin typeface="Montserrat" panose="00000500000000000000" pitchFamily="2" charset="0"/>
                <a:ea typeface="Times New Roman" panose="02020603050405020304" pitchFamily="18" charset="0"/>
                <a:cs typeface="Aptos" panose="020B0004020202020204" pitchFamily="34" charset="0"/>
              </a:rPr>
              <a:t>The Audit Process</a:t>
            </a:r>
          </a:p>
        </p:txBody>
      </p:sp>
      <p:sp>
        <p:nvSpPr>
          <p:cNvPr id="3" name="Content Placeholder 2">
            <a:extLst>
              <a:ext uri="{FF2B5EF4-FFF2-40B4-BE49-F238E27FC236}">
                <a16:creationId xmlns:a16="http://schemas.microsoft.com/office/drawing/2014/main" id="{B29BD075-0169-1950-CFB6-948FE8D5FC63}"/>
              </a:ext>
            </a:extLst>
          </p:cNvPr>
          <p:cNvSpPr>
            <a:spLocks noGrp="1"/>
          </p:cNvSpPr>
          <p:nvPr>
            <p:ph idx="1"/>
          </p:nvPr>
        </p:nvSpPr>
        <p:spPr>
          <a:xfrm>
            <a:off x="838200" y="1171075"/>
            <a:ext cx="10515600" cy="4948988"/>
          </a:xfrm>
        </p:spPr>
        <p:txBody>
          <a:bodyPr>
            <a:normAutofit/>
          </a:bodyPr>
          <a:lstStyle/>
          <a:p>
            <a:pPr marL="0" indent="0">
              <a:lnSpc>
                <a:spcPct val="115000"/>
              </a:lnSpc>
              <a:spcAft>
                <a:spcPts val="800"/>
              </a:spcAft>
              <a:buNone/>
            </a:pPr>
            <a:r>
              <a:rPr lang="en-ZA" sz="24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Section 102 of the Tax Administration Act, No. 28 of 2011</a:t>
            </a:r>
            <a:endParaRPr lang="en-ZA" sz="2400" b="1" kern="100" dirty="0">
              <a:solidFill>
                <a:srgbClr val="002060"/>
              </a:solidFill>
              <a:effectLst/>
              <a:latin typeface="Aptos" panose="020B0004020202020204" pitchFamily="34" charset="0"/>
              <a:ea typeface="Aptos" panose="020B0004020202020204" pitchFamily="34" charset="0"/>
              <a:cs typeface="Arial" panose="020B0604020202020204" pitchFamily="34" charset="0"/>
            </a:endParaRPr>
          </a:p>
          <a:p>
            <a:pPr marL="0" indent="0">
              <a:lnSpc>
                <a:spcPct val="115000"/>
              </a:lnSpc>
              <a:spcAft>
                <a:spcPts val="800"/>
              </a:spcAft>
              <a:buNone/>
            </a:pPr>
            <a:r>
              <a:rPr lang="en-ZA" sz="18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102. Burden of proof.</a:t>
            </a:r>
            <a:r>
              <a:rPr lang="en-ZA"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a:t>
            </a:r>
            <a:endParaRPr lang="en-ZA" sz="1800" kern="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15000"/>
              </a:lnSpc>
              <a:buFont typeface="+mj-lt"/>
              <a:buAutoNum type="arabicParenBoth"/>
            </a:pPr>
            <a:r>
              <a:rPr lang="en-ZA"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A taxpayer bears the burden of proving—</a:t>
            </a:r>
            <a:endParaRPr lang="en-ZA" sz="1800" kern="100" dirty="0">
              <a:effectLst/>
              <a:latin typeface="Aptos" panose="020B0004020202020204" pitchFamily="34" charset="0"/>
              <a:ea typeface="Aptos" panose="020B0004020202020204" pitchFamily="34" charset="0"/>
              <a:cs typeface="Arial" panose="020B0604020202020204" pitchFamily="34" charset="0"/>
            </a:endParaRPr>
          </a:p>
          <a:p>
            <a:pPr marL="1143000" lvl="2" indent="-228600">
              <a:lnSpc>
                <a:spcPct val="115000"/>
              </a:lnSpc>
              <a:buFont typeface="+mj-lt"/>
              <a:buAutoNum type="alphaLcParenBoth"/>
            </a:pPr>
            <a:r>
              <a:rPr lang="en-ZA"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that an amount, transaction, event or item is exempt or otherwise not taxable</a:t>
            </a:r>
            <a:r>
              <a:rPr lang="en-ZA"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a:t>
            </a:r>
            <a:endParaRPr lang="en-ZA" kern="100" dirty="0">
              <a:effectLst/>
              <a:latin typeface="Aptos" panose="020B0004020202020204" pitchFamily="34" charset="0"/>
              <a:ea typeface="Aptos" panose="020B0004020202020204" pitchFamily="34" charset="0"/>
              <a:cs typeface="Arial" panose="020B0604020202020204" pitchFamily="34" charset="0"/>
            </a:endParaRPr>
          </a:p>
          <a:p>
            <a:pPr marL="1143000" lvl="2" indent="-228600">
              <a:lnSpc>
                <a:spcPct val="115000"/>
              </a:lnSpc>
              <a:buFont typeface="+mj-lt"/>
              <a:buAutoNum type="alphaLcParenBoth"/>
            </a:pPr>
            <a:r>
              <a:rPr lang="en-ZA"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that an amount or item is deductible or may be set off;</a:t>
            </a:r>
            <a:endParaRPr lang="en-ZA" sz="1800" kern="100" dirty="0">
              <a:effectLst/>
              <a:latin typeface="Aptos" panose="020B0004020202020204" pitchFamily="34" charset="0"/>
              <a:ea typeface="Aptos" panose="020B0004020202020204" pitchFamily="34" charset="0"/>
              <a:cs typeface="Arial" panose="020B0604020202020204" pitchFamily="34" charset="0"/>
            </a:endParaRPr>
          </a:p>
          <a:p>
            <a:pPr marL="1143000" lvl="2" indent="-228600">
              <a:lnSpc>
                <a:spcPct val="115000"/>
              </a:lnSpc>
              <a:buFont typeface="+mj-lt"/>
              <a:buAutoNum type="alphaLcParenBoth"/>
            </a:pPr>
            <a:r>
              <a:rPr lang="en-ZA"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the rate of tax applicable to a transaction, event, item or class of taxpayer;</a:t>
            </a:r>
            <a:endParaRPr lang="en-ZA" sz="1800" kern="100" dirty="0">
              <a:effectLst/>
              <a:latin typeface="Aptos" panose="020B0004020202020204" pitchFamily="34" charset="0"/>
              <a:ea typeface="Aptos" panose="020B0004020202020204" pitchFamily="34" charset="0"/>
              <a:cs typeface="Arial" panose="020B0604020202020204" pitchFamily="34" charset="0"/>
            </a:endParaRPr>
          </a:p>
          <a:p>
            <a:pPr marL="1143000" lvl="2" indent="-228600">
              <a:lnSpc>
                <a:spcPct val="115000"/>
              </a:lnSpc>
              <a:buFont typeface="+mj-lt"/>
              <a:buAutoNum type="alphaLcParenBoth"/>
            </a:pPr>
            <a:r>
              <a:rPr lang="en-ZA"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that an amount qualifies as a reduction of tax payable;</a:t>
            </a:r>
            <a:endParaRPr lang="en-ZA" sz="1800" kern="100" dirty="0">
              <a:effectLst/>
              <a:latin typeface="Aptos" panose="020B0004020202020204" pitchFamily="34" charset="0"/>
              <a:ea typeface="Aptos" panose="020B0004020202020204" pitchFamily="34" charset="0"/>
              <a:cs typeface="Arial" panose="020B0604020202020204" pitchFamily="34" charset="0"/>
            </a:endParaRPr>
          </a:p>
          <a:p>
            <a:pPr marL="1143000" lvl="2" indent="-228600">
              <a:lnSpc>
                <a:spcPct val="115000"/>
              </a:lnSpc>
              <a:buFont typeface="+mj-lt"/>
              <a:buAutoNum type="alphaLcParenBoth"/>
            </a:pPr>
            <a:r>
              <a:rPr lang="en-ZA"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that a valuation is correct; or</a:t>
            </a:r>
            <a:endParaRPr lang="en-ZA" sz="1800" kern="100" dirty="0">
              <a:effectLst/>
              <a:latin typeface="Aptos" panose="020B0004020202020204" pitchFamily="34" charset="0"/>
              <a:ea typeface="Aptos" panose="020B0004020202020204" pitchFamily="34" charset="0"/>
              <a:cs typeface="Arial" panose="020B0604020202020204" pitchFamily="34" charset="0"/>
            </a:endParaRPr>
          </a:p>
          <a:p>
            <a:pPr marL="1143000" lvl="2" indent="-228600">
              <a:lnSpc>
                <a:spcPct val="115000"/>
              </a:lnSpc>
              <a:spcAft>
                <a:spcPts val="800"/>
              </a:spcAft>
              <a:buFont typeface="+mj-lt"/>
              <a:buAutoNum type="alphaLcParenBoth"/>
            </a:pPr>
            <a:r>
              <a:rPr lang="en-ZA" sz="18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whether a ‘decision’ that is subject to objection and appeal under a tax Act, is incorrect.</a:t>
            </a:r>
            <a:endParaRPr lang="en-ZA" sz="1800" kern="100" dirty="0">
              <a:effectLst/>
              <a:latin typeface="Aptos" panose="020B0004020202020204" pitchFamily="34" charset="0"/>
              <a:ea typeface="Aptos" panose="020B0004020202020204" pitchFamily="34" charset="0"/>
              <a:cs typeface="Arial" panose="020B0604020202020204" pitchFamily="34" charset="0"/>
            </a:endParaRPr>
          </a:p>
          <a:p>
            <a:pPr fontAlgn="base"/>
            <a:endParaRPr lang="en-US" dirty="0">
              <a:solidFill>
                <a:srgbClr val="002060"/>
              </a:solidFill>
              <a:latin typeface="Montserrat" panose="00000500000000000000" pitchFamily="2" charset="0"/>
            </a:endParaRPr>
          </a:p>
        </p:txBody>
      </p:sp>
    </p:spTree>
    <p:extLst>
      <p:ext uri="{BB962C8B-B14F-4D97-AF65-F5344CB8AC3E}">
        <p14:creationId xmlns:p14="http://schemas.microsoft.com/office/powerpoint/2010/main" val="44195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0A72F-AEDC-47DD-0E16-8A14E087EAFC}"/>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304FE0A-63AD-9FD0-941B-772029F2D1F7}"/>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5D62E14-7FDF-84A5-4D5D-2EF47FCCFB47}"/>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F8F6B419-EF69-0E8F-CF40-F34CF0E18743}"/>
              </a:ext>
            </a:extLst>
          </p:cNvPr>
          <p:cNvPicPr>
            <a:picLocks noChangeAspect="1"/>
          </p:cNvPicPr>
          <p:nvPr/>
        </p:nvPicPr>
        <p:blipFill>
          <a:blip r:embed="rId3">
            <a:alphaModFix amt="26000"/>
          </a:blip>
          <a:stretch>
            <a:fillRect/>
          </a:stretch>
        </p:blipFill>
        <p:spPr>
          <a:xfrm>
            <a:off x="3685402" y="583187"/>
            <a:ext cx="8506598" cy="6118781"/>
          </a:xfrm>
          <a:prstGeom prst="rect">
            <a:avLst/>
          </a:prstGeom>
        </p:spPr>
      </p:pic>
      <p:sp>
        <p:nvSpPr>
          <p:cNvPr id="5" name="TextBox 4">
            <a:extLst>
              <a:ext uri="{FF2B5EF4-FFF2-40B4-BE49-F238E27FC236}">
                <a16:creationId xmlns:a16="http://schemas.microsoft.com/office/drawing/2014/main" id="{F0334742-095A-71DF-043C-141297C7DDC8}"/>
              </a:ext>
            </a:extLst>
          </p:cNvPr>
          <p:cNvSpPr txBox="1"/>
          <p:nvPr/>
        </p:nvSpPr>
        <p:spPr>
          <a:xfrm>
            <a:off x="412962" y="156032"/>
            <a:ext cx="10677236" cy="7263527"/>
          </a:xfrm>
          <a:prstGeom prst="rect">
            <a:avLst/>
          </a:prstGeom>
          <a:noFill/>
        </p:spPr>
        <p:txBody>
          <a:bodyPr wrap="square" rtlCol="0">
            <a:spAutoFit/>
          </a:bodyPr>
          <a:lstStyle/>
          <a:p>
            <a:r>
              <a:rPr lang="en-US" sz="2400" b="1" dirty="0">
                <a:solidFill>
                  <a:srgbClr val="002060"/>
                </a:solidFill>
                <a:latin typeface="Montserrat" panose="00000500000000000000" pitchFamily="2" charset="0"/>
              </a:rPr>
              <a:t>Guest: Cecile Bothe</a:t>
            </a:r>
            <a:endParaRPr lang="en-US" sz="1000" b="1" dirty="0">
              <a:solidFill>
                <a:srgbClr val="002060"/>
              </a:solidFill>
              <a:latin typeface="Montserrat" panose="00000500000000000000" pitchFamily="2" charset="0"/>
            </a:endParaRPr>
          </a:p>
          <a:p>
            <a:endParaRPr lang="en-US" sz="1000" b="1" dirty="0">
              <a:solidFill>
                <a:srgbClr val="232537"/>
              </a:solidFill>
              <a:latin typeface="Montserrat" panose="00000500000000000000" pitchFamily="2" charset="0"/>
            </a:endParaRPr>
          </a:p>
          <a:p>
            <a:r>
              <a:rPr lang="en-US" sz="1900" dirty="0">
                <a:solidFill>
                  <a:srgbClr val="002060"/>
                </a:solidFill>
                <a:latin typeface="Montserrat" panose="00000500000000000000" pitchFamily="2" charset="0"/>
              </a:rPr>
              <a:t>Cecile Bothe is a seasoned tax professional with 44 years of extensive experience at the South African Revenue Service (SARS), where she held various senior positions from 1974 to 2018. Her areas of specialization include income tax for corporations, individuals, and trusts, as well as provisional tax, deceased and insolvent estates, donations tax, and estate duty. </a:t>
            </a:r>
          </a:p>
          <a:p>
            <a:endParaRPr lang="en-US" sz="1900" dirty="0">
              <a:solidFill>
                <a:srgbClr val="002060"/>
              </a:solidFill>
              <a:latin typeface="Montserrat" panose="00000500000000000000" pitchFamily="2" charset="0"/>
            </a:endParaRPr>
          </a:p>
          <a:p>
            <a:r>
              <a:rPr lang="en-US" sz="1900" dirty="0">
                <a:solidFill>
                  <a:srgbClr val="002060"/>
                </a:solidFill>
                <a:latin typeface="Montserrat" panose="00000500000000000000" pitchFamily="2" charset="0"/>
              </a:rPr>
              <a:t>Throughout her distinguished career, Cecile contributed to key roles such as Manager of Policy and Procedure at SARS Head Office, Manager of the Pretoria Receiver of Revenue Office, and Assistant to the SARS Commissioner. Her expertise extends to legal interpretation, special investigations, estate valuations, and auditing.</a:t>
            </a:r>
          </a:p>
          <a:p>
            <a:endParaRPr lang="en-US" sz="1900" dirty="0">
              <a:solidFill>
                <a:srgbClr val="002060"/>
              </a:solidFill>
              <a:latin typeface="Montserrat" panose="00000500000000000000" pitchFamily="2" charset="0"/>
            </a:endParaRPr>
          </a:p>
          <a:p>
            <a:r>
              <a:rPr lang="en-US" sz="1900" dirty="0">
                <a:solidFill>
                  <a:srgbClr val="002060"/>
                </a:solidFill>
                <a:latin typeface="Montserrat" panose="00000500000000000000" pitchFamily="2" charset="0"/>
              </a:rPr>
              <a:t>Cecile holds a </a:t>
            </a:r>
            <a:r>
              <a:rPr lang="en-US" sz="1900" dirty="0" err="1">
                <a:solidFill>
                  <a:srgbClr val="002060"/>
                </a:solidFill>
                <a:latin typeface="Montserrat" panose="00000500000000000000" pitchFamily="2" charset="0"/>
              </a:rPr>
              <a:t>B.Com</a:t>
            </a:r>
            <a:r>
              <a:rPr lang="en-US" sz="1900" dirty="0">
                <a:solidFill>
                  <a:srgbClr val="002060"/>
                </a:solidFill>
                <a:latin typeface="Montserrat" panose="00000500000000000000" pitchFamily="2" charset="0"/>
              </a:rPr>
              <a:t> and </a:t>
            </a:r>
            <a:r>
              <a:rPr lang="en-US" sz="1900" dirty="0" err="1">
                <a:solidFill>
                  <a:srgbClr val="002060"/>
                </a:solidFill>
                <a:latin typeface="Montserrat" panose="00000500000000000000" pitchFamily="2" charset="0"/>
              </a:rPr>
              <a:t>B.Com</a:t>
            </a:r>
            <a:r>
              <a:rPr lang="en-US" sz="1900" dirty="0">
                <a:solidFill>
                  <a:srgbClr val="002060"/>
                </a:solidFill>
                <a:latin typeface="Montserrat" panose="00000500000000000000" pitchFamily="2" charset="0"/>
              </a:rPr>
              <a:t> (Hons) from the University of Pretoria and has completed advanced management programs at the Graduate School of Business Leadership, University of South Africa. </a:t>
            </a:r>
          </a:p>
          <a:p>
            <a:endParaRPr lang="en-US" sz="1900" dirty="0">
              <a:solidFill>
                <a:srgbClr val="002060"/>
              </a:solidFill>
              <a:latin typeface="Montserrat" panose="00000500000000000000" pitchFamily="2" charset="0"/>
            </a:endParaRPr>
          </a:p>
          <a:p>
            <a:r>
              <a:rPr lang="en-US" sz="1900" dirty="0">
                <a:solidFill>
                  <a:srgbClr val="002060"/>
                </a:solidFill>
                <a:latin typeface="Montserrat" panose="00000500000000000000" pitchFamily="2" charset="0"/>
              </a:rPr>
              <a:t>Her professional contributions include presenting estate duty seminars, representing SARS at OECD conferences in the United Kingdom and Sweden, serving as a UIF Board member for 12 years, and acting as the SARS Audit Committee liaison to the Auditor General. With her wealth of knowledge and leadership, Cecile continues to be a respected authority in taxation and estate management.</a:t>
            </a:r>
          </a:p>
          <a:p>
            <a:endParaRPr lang="en-ZA" sz="2000" dirty="0">
              <a:solidFill>
                <a:srgbClr val="232537"/>
              </a:solidFill>
              <a:effectLst/>
              <a:latin typeface="Montserrat" panose="00000500000000000000" pitchFamily="2" charset="0"/>
              <a:ea typeface="Calibri" panose="020F0502020204030204" pitchFamily="34" charset="0"/>
            </a:endParaRPr>
          </a:p>
          <a:p>
            <a:endParaRPr lang="en-ZA" dirty="0">
              <a:latin typeface="Montserrat" panose="00000500000000000000" pitchFamily="2" charset="0"/>
            </a:endParaRPr>
          </a:p>
        </p:txBody>
      </p:sp>
    </p:spTree>
    <p:extLst>
      <p:ext uri="{BB962C8B-B14F-4D97-AF65-F5344CB8AC3E}">
        <p14:creationId xmlns:p14="http://schemas.microsoft.com/office/powerpoint/2010/main" val="3148017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503D1-76AB-916B-D465-20C3293CC89C}"/>
              </a:ext>
            </a:extLst>
          </p:cNvPr>
          <p:cNvSpPr>
            <a:spLocks noGrp="1"/>
          </p:cNvSpPr>
          <p:nvPr>
            <p:ph type="title"/>
          </p:nvPr>
        </p:nvSpPr>
        <p:spPr>
          <a:xfrm>
            <a:off x="838200" y="365125"/>
            <a:ext cx="10515600" cy="854075"/>
          </a:xfrm>
        </p:spPr>
        <p:txBody>
          <a:bodyPr/>
          <a:lstStyle/>
          <a:p>
            <a:pPr algn="ctr"/>
            <a:r>
              <a:rPr kumimoji="0" lang="en-ZA" sz="4400" b="1" i="0" u="none" strike="noStrike" kern="1800" cap="none" spc="0" normalizeH="0" baseline="0" noProof="0" dirty="0">
                <a:ln>
                  <a:noFill/>
                </a:ln>
                <a:solidFill>
                  <a:srgbClr val="002060"/>
                </a:solidFill>
                <a:effectLst/>
                <a:uLnTx/>
                <a:uFillTx/>
                <a:latin typeface="Montserrat" panose="00000500000000000000" pitchFamily="2" charset="0"/>
                <a:ea typeface="Times New Roman" panose="02020603050405020304" pitchFamily="18" charset="0"/>
                <a:cs typeface="Aptos" panose="020B0004020202020204" pitchFamily="34" charset="0"/>
              </a:rPr>
              <a:t>The Audit Process</a:t>
            </a:r>
            <a:endParaRPr lang="en-ZA" dirty="0"/>
          </a:p>
        </p:txBody>
      </p:sp>
      <p:sp>
        <p:nvSpPr>
          <p:cNvPr id="3" name="Content Placeholder 2">
            <a:extLst>
              <a:ext uri="{FF2B5EF4-FFF2-40B4-BE49-F238E27FC236}">
                <a16:creationId xmlns:a16="http://schemas.microsoft.com/office/drawing/2014/main" id="{E4CFC860-713B-13E2-5A20-A68E1D46F884}"/>
              </a:ext>
            </a:extLst>
          </p:cNvPr>
          <p:cNvSpPr>
            <a:spLocks noGrp="1"/>
          </p:cNvSpPr>
          <p:nvPr>
            <p:ph idx="1"/>
          </p:nvPr>
        </p:nvSpPr>
        <p:spPr>
          <a:xfrm>
            <a:off x="838200" y="1124607"/>
            <a:ext cx="10515600" cy="5052356"/>
          </a:xfrm>
        </p:spPr>
        <p:txBody>
          <a:bodyPr>
            <a:normAutofit lnSpcReduction="10000"/>
          </a:bodyPr>
          <a:lstStyle/>
          <a:p>
            <a:pPr marL="0" indent="0">
              <a:lnSpc>
                <a:spcPct val="115000"/>
              </a:lnSpc>
              <a:spcAft>
                <a:spcPts val="800"/>
              </a:spcAft>
              <a:buNone/>
            </a:pPr>
            <a:r>
              <a:rPr lang="en-ZA" sz="28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Section 55 of the Value-Added Tax Act</a:t>
            </a:r>
          </a:p>
          <a:p>
            <a:pPr indent="0" algn="just">
              <a:spcBef>
                <a:spcPts val="1500"/>
              </a:spcBef>
              <a:buNone/>
            </a:pPr>
            <a:r>
              <a:rPr lang="en-ZA" sz="2400" b="1" i="0" dirty="0">
                <a:solidFill>
                  <a:srgbClr val="002060"/>
                </a:solidFill>
                <a:effectLst/>
                <a:latin typeface="Montserrat" panose="00000500000000000000" pitchFamily="2" charset="0"/>
              </a:rPr>
              <a:t>55.   Records.</a:t>
            </a:r>
            <a:r>
              <a:rPr lang="en-ZA" sz="2400" b="0" i="0" dirty="0">
                <a:solidFill>
                  <a:srgbClr val="002060"/>
                </a:solidFill>
                <a:effectLst/>
                <a:latin typeface="Montserrat" panose="00000500000000000000" pitchFamily="2" charset="0"/>
              </a:rPr>
              <a:t>—(1)  In addition to the records required under Part A of Chapter 4 of the Tax Administration Act, every vendor must, in particular, keep the following records and documents:</a:t>
            </a:r>
          </a:p>
          <a:p>
            <a:pPr marL="1231900" lvl="1" indent="-342900" algn="just">
              <a:spcBef>
                <a:spcPts val="900"/>
              </a:spcBef>
              <a:buAutoNum type="alphaLcParenBoth"/>
            </a:pPr>
            <a:r>
              <a:rPr lang="en-ZA" sz="1800" b="0" i="0" dirty="0">
                <a:solidFill>
                  <a:srgbClr val="002060"/>
                </a:solidFill>
                <a:effectLst/>
                <a:latin typeface="Montserrat" panose="00000500000000000000" pitchFamily="2" charset="0"/>
              </a:rPr>
              <a:t>a record of all goods and services supplied by or to the vendor showing the goods and services, the rate of tax applicable to the supply and the suppliers or their agents, in sufficient detail to enable the goods and services, the rate of tax, the suppliers or the agents to be readily identified by the Commissioner, and all invoices, tax invoices, credit notes, debit notes, bank statements, deposit slips, stock lists and paid cheques relating thereto: Provided that a vendor’s records do not have to show the rate of tax where the vendor has been authorised by the Commissioner to calculate the tax payable by him in accordance with a method prescribed by regulation, as contemplated in </a:t>
            </a:r>
            <a:r>
              <a:rPr lang="en-ZA" sz="1800" b="0" i="0" u="sng" dirty="0">
                <a:solidFill>
                  <a:srgbClr val="E4C22A"/>
                </a:solidFill>
                <a:effectLst/>
                <a:latin typeface="Montserrat" panose="00000500000000000000" pitchFamily="2" charset="0"/>
              </a:rPr>
              <a:t>section 16 (1)</a:t>
            </a:r>
            <a:r>
              <a:rPr lang="en-ZA" sz="1800" b="0" i="0" dirty="0">
                <a:solidFill>
                  <a:srgbClr val="E4C22A"/>
                </a:solidFill>
                <a:effectLst/>
                <a:latin typeface="Montserrat" panose="00000500000000000000" pitchFamily="2" charset="0"/>
              </a:rPr>
              <a:t>;</a:t>
            </a:r>
          </a:p>
          <a:p>
            <a:pPr marL="1231900" lvl="1" indent="-342900" algn="just">
              <a:spcBef>
                <a:spcPts val="900"/>
              </a:spcBef>
              <a:buAutoNum type="alphaLcParenBoth"/>
            </a:pPr>
            <a:r>
              <a:rPr lang="en-ZA" sz="1800" b="0" i="0" dirty="0">
                <a:solidFill>
                  <a:srgbClr val="002060"/>
                </a:solidFill>
                <a:effectLst/>
                <a:latin typeface="Montserrat" panose="00000500000000000000" pitchFamily="2" charset="0"/>
              </a:rPr>
              <a:t>the charts and codes of account, </a:t>
            </a:r>
            <a:r>
              <a:rPr lang="en-ZA" sz="1800" b="1" i="0" dirty="0">
                <a:solidFill>
                  <a:srgbClr val="002060"/>
                </a:solidFill>
                <a:effectLst/>
                <a:latin typeface="Montserrat" panose="00000500000000000000" pitchFamily="2" charset="0"/>
              </a:rPr>
              <a:t>the accounting instruction manuals and the system and programme documentation</a:t>
            </a:r>
            <a:r>
              <a:rPr lang="en-ZA" sz="1800" b="0" i="0" dirty="0">
                <a:solidFill>
                  <a:srgbClr val="002060"/>
                </a:solidFill>
                <a:effectLst/>
                <a:latin typeface="Montserrat" panose="00000500000000000000" pitchFamily="2" charset="0"/>
              </a:rPr>
              <a:t> which describe the accounting system used in each tax period in the supply of goods and services;</a:t>
            </a:r>
          </a:p>
          <a:p>
            <a:pPr marL="0" indent="0">
              <a:lnSpc>
                <a:spcPct val="115000"/>
              </a:lnSpc>
              <a:spcAft>
                <a:spcPts val="800"/>
              </a:spcAft>
              <a:buNone/>
            </a:pPr>
            <a:endParaRPr lang="en-ZA" sz="28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862279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2C853-7432-D809-B025-E62F69122B45}"/>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4C3E0A0-45A1-A369-BC8C-E7F4D1A7DB2F}"/>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15D6790-FBD2-6C71-A614-8C6775471F01}"/>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79B2DACC-0634-A9C0-A94B-0C3808E798AE}"/>
              </a:ext>
            </a:extLst>
          </p:cNvPr>
          <p:cNvPicPr>
            <a:picLocks noChangeAspect="1"/>
          </p:cNvPicPr>
          <p:nvPr/>
        </p:nvPicPr>
        <p:blipFill>
          <a:blip r:embed="rId3">
            <a:alphaModFix amt="26000"/>
          </a:blip>
          <a:stretch>
            <a:fillRect/>
          </a:stretch>
        </p:blipFill>
        <p:spPr>
          <a:xfrm>
            <a:off x="3685402" y="481914"/>
            <a:ext cx="8506598" cy="6118781"/>
          </a:xfrm>
          <a:prstGeom prst="rect">
            <a:avLst/>
          </a:prstGeom>
        </p:spPr>
      </p:pic>
      <p:sp>
        <p:nvSpPr>
          <p:cNvPr id="2" name="Title 1">
            <a:extLst>
              <a:ext uri="{FF2B5EF4-FFF2-40B4-BE49-F238E27FC236}">
                <a16:creationId xmlns:a16="http://schemas.microsoft.com/office/drawing/2014/main" id="{73BBEEF5-CE05-EDD8-D73D-AAE51388B8A5}"/>
              </a:ext>
            </a:extLst>
          </p:cNvPr>
          <p:cNvSpPr>
            <a:spLocks noGrp="1"/>
          </p:cNvSpPr>
          <p:nvPr>
            <p:ph type="title"/>
          </p:nvPr>
        </p:nvSpPr>
        <p:spPr>
          <a:xfrm>
            <a:off x="838200" y="365125"/>
            <a:ext cx="10515600" cy="805949"/>
          </a:xfrm>
        </p:spPr>
        <p:txBody>
          <a:bodyPr>
            <a:normAutofit/>
          </a:bodyPr>
          <a:lstStyle/>
          <a:p>
            <a:pPr marR="0" lvl="0" algn="ctr" defTabSz="914400" rtl="0" eaLnBrk="1" fontAlgn="auto" latinLnBrk="0" hangingPunct="1">
              <a:lnSpc>
                <a:spcPct val="100000"/>
              </a:lnSpc>
              <a:spcBef>
                <a:spcPts val="0"/>
              </a:spcBef>
              <a:spcAft>
                <a:spcPts val="0"/>
              </a:spcAft>
              <a:buClrTx/>
              <a:buSzTx/>
              <a:tabLst/>
              <a:defRPr/>
            </a:pPr>
            <a:r>
              <a:rPr kumimoji="0" lang="en-ZA" sz="4000" b="1" i="0" u="none" strike="noStrike" kern="1800" cap="none" spc="0" normalizeH="0" baseline="0" noProof="0" dirty="0">
                <a:ln>
                  <a:noFill/>
                </a:ln>
                <a:solidFill>
                  <a:srgbClr val="002060"/>
                </a:solidFill>
                <a:effectLst/>
                <a:uLnTx/>
                <a:uFillTx/>
                <a:latin typeface="Montserrat" panose="00000500000000000000" pitchFamily="2" charset="0"/>
                <a:ea typeface="Times New Roman" panose="02020603050405020304" pitchFamily="18" charset="0"/>
                <a:cs typeface="Aptos" panose="020B0004020202020204" pitchFamily="34" charset="0"/>
              </a:rPr>
              <a:t>The Audit Process</a:t>
            </a:r>
          </a:p>
        </p:txBody>
      </p:sp>
      <p:sp>
        <p:nvSpPr>
          <p:cNvPr id="3" name="Content Placeholder 2">
            <a:extLst>
              <a:ext uri="{FF2B5EF4-FFF2-40B4-BE49-F238E27FC236}">
                <a16:creationId xmlns:a16="http://schemas.microsoft.com/office/drawing/2014/main" id="{193E92C6-06CA-509D-F429-95D548A78478}"/>
              </a:ext>
            </a:extLst>
          </p:cNvPr>
          <p:cNvSpPr>
            <a:spLocks noGrp="1"/>
          </p:cNvSpPr>
          <p:nvPr>
            <p:ph idx="1"/>
          </p:nvPr>
        </p:nvSpPr>
        <p:spPr>
          <a:xfrm>
            <a:off x="838200" y="1171075"/>
            <a:ext cx="10515600" cy="4948988"/>
          </a:xfrm>
        </p:spPr>
        <p:txBody>
          <a:bodyPr>
            <a:normAutofit/>
          </a:bodyPr>
          <a:lstStyle/>
          <a:p>
            <a:pPr marL="0" indent="0">
              <a:lnSpc>
                <a:spcPct val="115000"/>
              </a:lnSpc>
              <a:spcAft>
                <a:spcPts val="800"/>
              </a:spcAft>
              <a:buNone/>
            </a:pPr>
            <a:r>
              <a:rPr lang="en-US" sz="24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Requirements of a valid tax invoice </a:t>
            </a:r>
            <a:r>
              <a:rPr lang="en-ZA" sz="24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 </a:t>
            </a:r>
          </a:p>
          <a:p>
            <a:pPr fontAlgn="base"/>
            <a:endParaRPr lang="en-US" dirty="0">
              <a:solidFill>
                <a:srgbClr val="002060"/>
              </a:solidFill>
              <a:latin typeface="Montserrat" panose="00000500000000000000" pitchFamily="2" charset="0"/>
            </a:endParaRPr>
          </a:p>
        </p:txBody>
      </p:sp>
      <p:graphicFrame>
        <p:nvGraphicFramePr>
          <p:cNvPr id="5" name="Table 4">
            <a:extLst>
              <a:ext uri="{FF2B5EF4-FFF2-40B4-BE49-F238E27FC236}">
                <a16:creationId xmlns:a16="http://schemas.microsoft.com/office/drawing/2014/main" id="{79DCF056-6452-38EC-6AA2-F8AF03ED9265}"/>
              </a:ext>
            </a:extLst>
          </p:cNvPr>
          <p:cNvGraphicFramePr>
            <a:graphicFrameLocks noGrp="1"/>
          </p:cNvGraphicFramePr>
          <p:nvPr>
            <p:extLst>
              <p:ext uri="{D42A27DB-BD31-4B8C-83A1-F6EECF244321}">
                <p14:modId xmlns:p14="http://schemas.microsoft.com/office/powerpoint/2010/main" val="1932604556"/>
              </p:ext>
            </p:extLst>
          </p:nvPr>
        </p:nvGraphicFramePr>
        <p:xfrm>
          <a:off x="1064491" y="1643013"/>
          <a:ext cx="10063018" cy="5120640"/>
        </p:xfrm>
        <a:graphic>
          <a:graphicData uri="http://schemas.openxmlformats.org/drawingml/2006/table">
            <a:tbl>
              <a:tblPr firstRow="1" bandRow="1">
                <a:tableStyleId>{5C22544A-7EE6-4342-B048-85BDC9FD1C3A}</a:tableStyleId>
              </a:tblPr>
              <a:tblGrid>
                <a:gridCol w="5031509">
                  <a:extLst>
                    <a:ext uri="{9D8B030D-6E8A-4147-A177-3AD203B41FA5}">
                      <a16:colId xmlns:a16="http://schemas.microsoft.com/office/drawing/2014/main" val="1204551220"/>
                    </a:ext>
                  </a:extLst>
                </a:gridCol>
                <a:gridCol w="5031509">
                  <a:extLst>
                    <a:ext uri="{9D8B030D-6E8A-4147-A177-3AD203B41FA5}">
                      <a16:colId xmlns:a16="http://schemas.microsoft.com/office/drawing/2014/main" val="2801676663"/>
                    </a:ext>
                  </a:extLst>
                </a:gridCol>
              </a:tblGrid>
              <a:tr h="370840">
                <a:tc>
                  <a:txBody>
                    <a:bodyPr/>
                    <a:lstStyle/>
                    <a:p>
                      <a:r>
                        <a:rPr lang="en-US" dirty="0">
                          <a:latin typeface="Montserrat" panose="00000500000000000000" pitchFamily="2" charset="0"/>
                        </a:rPr>
                        <a:t>Full Tax invoice (Consideration of R5 000 or more)</a:t>
                      </a:r>
                    </a:p>
                    <a:p>
                      <a:r>
                        <a:rPr lang="en-US" dirty="0">
                          <a:latin typeface="Montserrat" panose="00000500000000000000" pitchFamily="2" charset="0"/>
                        </a:rPr>
                        <a:t>Section 20(4) of the VAT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Montserrat" panose="00000500000000000000" pitchFamily="2" charset="0"/>
                        </a:rPr>
                        <a:t>Abridged Tax invoice (Consideration less than R5 000)</a:t>
                      </a:r>
                    </a:p>
                    <a:p>
                      <a:r>
                        <a:rPr lang="en-US" dirty="0">
                          <a:latin typeface="Montserrat" panose="00000500000000000000" pitchFamily="2" charset="0"/>
                        </a:rPr>
                        <a:t>Section 20(5) of the VAT Act.</a:t>
                      </a:r>
                      <a:endParaRPr lang="en-ZA" dirty="0">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034165480"/>
                  </a:ext>
                </a:extLst>
              </a:tr>
              <a:tr h="370840">
                <a:tc>
                  <a:txBody>
                    <a:bodyPr/>
                    <a:lstStyle/>
                    <a:p>
                      <a:pPr marL="285750" indent="-285750">
                        <a:buFont typeface="Arial" panose="020B0604020202020204" pitchFamily="34" charset="0"/>
                        <a:buChar char="•"/>
                      </a:pPr>
                      <a:r>
                        <a:rPr lang="en-US" dirty="0">
                          <a:solidFill>
                            <a:srgbClr val="002060"/>
                          </a:solidFill>
                          <a:latin typeface="Montserrat" panose="00000500000000000000" pitchFamily="2" charset="0"/>
                        </a:rPr>
                        <a:t>The words “tax invoice” or “invoice” or “VAT invoice” may be reflected on the document;</a:t>
                      </a:r>
                    </a:p>
                    <a:p>
                      <a:pPr marL="285750" indent="-285750">
                        <a:buFont typeface="Arial" panose="020B0604020202020204" pitchFamily="34" charset="0"/>
                        <a:buChar char="•"/>
                      </a:pPr>
                      <a:r>
                        <a:rPr lang="en-US" dirty="0">
                          <a:solidFill>
                            <a:srgbClr val="002060"/>
                          </a:solidFill>
                          <a:latin typeface="Montserrat" panose="00000500000000000000" pitchFamily="2" charset="0"/>
                        </a:rPr>
                        <a:t>Name, address and VAT registration number of the supplier;</a:t>
                      </a:r>
                    </a:p>
                    <a:p>
                      <a:pPr marL="285750" indent="-285750">
                        <a:buFont typeface="Arial" panose="020B0604020202020204" pitchFamily="34" charset="0"/>
                        <a:buChar char="•"/>
                      </a:pPr>
                      <a:r>
                        <a:rPr lang="en-US" dirty="0">
                          <a:solidFill>
                            <a:srgbClr val="002060"/>
                          </a:solidFill>
                          <a:latin typeface="Montserrat" panose="00000500000000000000" pitchFamily="2" charset="0"/>
                        </a:rPr>
                        <a:t>Name, address and VAT registration number of recipient (</a:t>
                      </a:r>
                      <a:r>
                        <a:rPr lang="en-US" b="1" dirty="0">
                          <a:solidFill>
                            <a:srgbClr val="C00000"/>
                          </a:solidFill>
                          <a:latin typeface="Montserrat" panose="00000500000000000000" pitchFamily="2" charset="0"/>
                        </a:rPr>
                        <a:t>refers to registered vendor</a:t>
                      </a:r>
                      <a:r>
                        <a:rPr lang="en-US" dirty="0">
                          <a:solidFill>
                            <a:srgbClr val="002060"/>
                          </a:solidFill>
                          <a:latin typeface="Montserrat" panose="00000500000000000000" pitchFamily="2" charset="0"/>
                        </a:rPr>
                        <a:t>);</a:t>
                      </a:r>
                    </a:p>
                    <a:p>
                      <a:pPr marL="285750" indent="-285750">
                        <a:buFont typeface="Arial" panose="020B0604020202020204" pitchFamily="34" charset="0"/>
                        <a:buChar char="•"/>
                      </a:pPr>
                      <a:r>
                        <a:rPr lang="en-US" dirty="0">
                          <a:solidFill>
                            <a:srgbClr val="002060"/>
                          </a:solidFill>
                          <a:latin typeface="Montserrat" panose="00000500000000000000" pitchFamily="2" charset="0"/>
                        </a:rPr>
                        <a:t>Serial number and date of issue;</a:t>
                      </a:r>
                    </a:p>
                    <a:p>
                      <a:pPr marL="285750" indent="-285750">
                        <a:buFont typeface="Arial" panose="020B0604020202020204" pitchFamily="34" charset="0"/>
                        <a:buChar char="•"/>
                      </a:pPr>
                      <a:r>
                        <a:rPr lang="en-US" dirty="0">
                          <a:solidFill>
                            <a:srgbClr val="002060"/>
                          </a:solidFill>
                          <a:latin typeface="Montserrat" panose="00000500000000000000" pitchFamily="2" charset="0"/>
                        </a:rPr>
                        <a:t>Full and proper description of the goods and/or services;</a:t>
                      </a:r>
                    </a:p>
                    <a:p>
                      <a:pPr marL="285750" indent="-285750">
                        <a:buFont typeface="Arial" panose="020B0604020202020204" pitchFamily="34" charset="0"/>
                        <a:buChar char="•"/>
                      </a:pPr>
                      <a:r>
                        <a:rPr lang="en-US" dirty="0">
                          <a:solidFill>
                            <a:srgbClr val="002060"/>
                          </a:solidFill>
                          <a:latin typeface="Montserrat" panose="00000500000000000000" pitchFamily="2" charset="0"/>
                        </a:rPr>
                        <a:t>Quantity or volume of goods or services supplied;</a:t>
                      </a:r>
                    </a:p>
                    <a:p>
                      <a:pPr marL="285750" indent="-285750">
                        <a:buFont typeface="Arial" panose="020B0604020202020204" pitchFamily="34" charset="0"/>
                        <a:buChar char="•"/>
                      </a:pPr>
                      <a:r>
                        <a:rPr lang="en-US" dirty="0">
                          <a:solidFill>
                            <a:srgbClr val="002060"/>
                          </a:solidFill>
                          <a:latin typeface="Montserrat" panose="00000500000000000000" pitchFamily="2" charset="0"/>
                        </a:rPr>
                        <a:t>Price and VAT (according to any of the 3 approved methods)</a:t>
                      </a:r>
                      <a:endParaRPr lang="en-ZA" dirty="0">
                        <a:solidFill>
                          <a:srgbClr val="002060"/>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dirty="0">
                          <a:solidFill>
                            <a:srgbClr val="002060"/>
                          </a:solidFill>
                          <a:latin typeface="Montserrat" panose="00000500000000000000" pitchFamily="2" charset="0"/>
                        </a:rPr>
                        <a:t>The words “tax invoice “or “invoice” or “VAT invoice” may be reflected on the document;</a:t>
                      </a:r>
                    </a:p>
                    <a:p>
                      <a:pPr marL="285750" indent="-285750">
                        <a:buFont typeface="Arial" panose="020B0604020202020204" pitchFamily="34" charset="0"/>
                        <a:buChar char="•"/>
                      </a:pPr>
                      <a:r>
                        <a:rPr lang="en-US" dirty="0">
                          <a:solidFill>
                            <a:srgbClr val="002060"/>
                          </a:solidFill>
                          <a:latin typeface="Montserrat" panose="00000500000000000000" pitchFamily="2" charset="0"/>
                        </a:rPr>
                        <a:t>Name, address and VAT registration number of the supplier;</a:t>
                      </a:r>
                    </a:p>
                    <a:p>
                      <a:pPr marL="285750" indent="-285750">
                        <a:buFont typeface="Arial" panose="020B0604020202020204" pitchFamily="34" charset="0"/>
                        <a:buChar char="•"/>
                      </a:pPr>
                      <a:r>
                        <a:rPr lang="en-US" dirty="0">
                          <a:solidFill>
                            <a:srgbClr val="002060"/>
                          </a:solidFill>
                          <a:latin typeface="Montserrat" panose="00000500000000000000" pitchFamily="2" charset="0"/>
                        </a:rPr>
                        <a:t>Serial number and date of issue;</a:t>
                      </a:r>
                    </a:p>
                    <a:p>
                      <a:pPr marL="285750" indent="-285750">
                        <a:buFont typeface="Arial" panose="020B0604020202020204" pitchFamily="34" charset="0"/>
                        <a:buChar char="•"/>
                      </a:pPr>
                      <a:r>
                        <a:rPr lang="en-US" dirty="0">
                          <a:solidFill>
                            <a:srgbClr val="002060"/>
                          </a:solidFill>
                          <a:latin typeface="Montserrat" panose="00000500000000000000" pitchFamily="2" charset="0"/>
                        </a:rPr>
                        <a:t>Full and proper description of the goods and/or services;</a:t>
                      </a:r>
                    </a:p>
                    <a:p>
                      <a:pPr marL="285750" indent="-285750">
                        <a:buFont typeface="Arial" panose="020B0604020202020204" pitchFamily="34" charset="0"/>
                        <a:buChar char="•"/>
                      </a:pPr>
                      <a:r>
                        <a:rPr lang="en-US" dirty="0">
                          <a:solidFill>
                            <a:srgbClr val="002060"/>
                          </a:solidFill>
                          <a:latin typeface="Montserrat" panose="00000500000000000000" pitchFamily="2" charset="0"/>
                        </a:rPr>
                        <a:t>Price and VAT (according to any of the 3 approved methods)</a:t>
                      </a:r>
                      <a:endParaRPr lang="en-ZA" dirty="0">
                        <a:solidFill>
                          <a:srgbClr val="002060"/>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6750023"/>
                  </a:ext>
                </a:extLst>
              </a:tr>
            </a:tbl>
          </a:graphicData>
        </a:graphic>
      </p:graphicFrame>
    </p:spTree>
    <p:extLst>
      <p:ext uri="{BB962C8B-B14F-4D97-AF65-F5344CB8AC3E}">
        <p14:creationId xmlns:p14="http://schemas.microsoft.com/office/powerpoint/2010/main" val="222358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5A2F1-0A15-1FED-C20B-B97AFF877D5B}"/>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D07E1D4-6F0D-5E2C-44AD-F9EFAF11537F}"/>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1721743-66FC-CF5E-6E1E-D025972DE0D9}"/>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81F7613F-8EC3-4533-FFA2-5EA24FB015C7}"/>
              </a:ext>
            </a:extLst>
          </p:cNvPr>
          <p:cNvPicPr>
            <a:picLocks noChangeAspect="1"/>
          </p:cNvPicPr>
          <p:nvPr/>
        </p:nvPicPr>
        <p:blipFill>
          <a:blip r:embed="rId3">
            <a:alphaModFix amt="26000"/>
          </a:blip>
          <a:stretch>
            <a:fillRect/>
          </a:stretch>
        </p:blipFill>
        <p:spPr>
          <a:xfrm>
            <a:off x="3685402" y="481914"/>
            <a:ext cx="8506598" cy="6118781"/>
          </a:xfrm>
          <a:prstGeom prst="rect">
            <a:avLst/>
          </a:prstGeom>
        </p:spPr>
      </p:pic>
      <p:sp>
        <p:nvSpPr>
          <p:cNvPr id="2" name="Title 1">
            <a:extLst>
              <a:ext uri="{FF2B5EF4-FFF2-40B4-BE49-F238E27FC236}">
                <a16:creationId xmlns:a16="http://schemas.microsoft.com/office/drawing/2014/main" id="{7CC1AA02-1B31-6F27-EF2B-F7A891A5053D}"/>
              </a:ext>
            </a:extLst>
          </p:cNvPr>
          <p:cNvSpPr>
            <a:spLocks noGrp="1"/>
          </p:cNvSpPr>
          <p:nvPr>
            <p:ph type="title"/>
          </p:nvPr>
        </p:nvSpPr>
        <p:spPr>
          <a:xfrm>
            <a:off x="838200" y="365125"/>
            <a:ext cx="10515600" cy="805949"/>
          </a:xfrm>
        </p:spPr>
        <p:txBody>
          <a:bodyPr>
            <a:normAutofit/>
          </a:bodyPr>
          <a:lstStyle/>
          <a:p>
            <a:pPr marR="0" lvl="0" algn="ctr" defTabSz="914400" rtl="0" eaLnBrk="1" fontAlgn="auto" latinLnBrk="0" hangingPunct="1">
              <a:lnSpc>
                <a:spcPct val="100000"/>
              </a:lnSpc>
              <a:spcBef>
                <a:spcPts val="0"/>
              </a:spcBef>
              <a:spcAft>
                <a:spcPts val="0"/>
              </a:spcAft>
              <a:buClrTx/>
              <a:buSzTx/>
              <a:tabLst/>
              <a:defRPr/>
            </a:pPr>
            <a:r>
              <a:rPr kumimoji="0" lang="en-ZA" sz="4000" b="1" i="0" u="none" strike="noStrike" kern="1800" cap="none" spc="0" normalizeH="0" baseline="0" noProof="0" dirty="0">
                <a:ln>
                  <a:noFill/>
                </a:ln>
                <a:solidFill>
                  <a:srgbClr val="002060"/>
                </a:solidFill>
                <a:effectLst/>
                <a:uLnTx/>
                <a:uFillTx/>
                <a:latin typeface="Montserrat" panose="00000500000000000000" pitchFamily="2" charset="0"/>
                <a:ea typeface="Times New Roman" panose="02020603050405020304" pitchFamily="18" charset="0"/>
                <a:cs typeface="Aptos" panose="020B0004020202020204" pitchFamily="34" charset="0"/>
              </a:rPr>
              <a:t>The Audit Process</a:t>
            </a:r>
          </a:p>
        </p:txBody>
      </p:sp>
      <p:sp>
        <p:nvSpPr>
          <p:cNvPr id="3" name="Content Placeholder 2">
            <a:extLst>
              <a:ext uri="{FF2B5EF4-FFF2-40B4-BE49-F238E27FC236}">
                <a16:creationId xmlns:a16="http://schemas.microsoft.com/office/drawing/2014/main" id="{DD56A51F-5A3E-3FAE-4612-090F145052D2}"/>
              </a:ext>
            </a:extLst>
          </p:cNvPr>
          <p:cNvSpPr>
            <a:spLocks noGrp="1"/>
          </p:cNvSpPr>
          <p:nvPr>
            <p:ph idx="1"/>
          </p:nvPr>
        </p:nvSpPr>
        <p:spPr>
          <a:xfrm>
            <a:off x="838200" y="1171075"/>
            <a:ext cx="10515600" cy="4948988"/>
          </a:xfrm>
        </p:spPr>
        <p:txBody>
          <a:bodyPr>
            <a:normAutofit/>
          </a:bodyPr>
          <a:lstStyle/>
          <a:p>
            <a:pPr marL="0" indent="0">
              <a:lnSpc>
                <a:spcPct val="115000"/>
              </a:lnSpc>
              <a:spcAft>
                <a:spcPts val="800"/>
              </a:spcAft>
              <a:buNone/>
            </a:pPr>
            <a:endParaRPr lang="en-ZA" sz="24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endParaRPr>
          </a:p>
          <a:p>
            <a:pPr fontAlgn="base"/>
            <a:endParaRPr lang="en-US" dirty="0">
              <a:solidFill>
                <a:srgbClr val="002060"/>
              </a:solidFill>
              <a:latin typeface="Montserrat" panose="00000500000000000000" pitchFamily="2" charset="0"/>
            </a:endParaRPr>
          </a:p>
        </p:txBody>
      </p:sp>
      <p:pic>
        <p:nvPicPr>
          <p:cNvPr id="9" name="Picture 8">
            <a:extLst>
              <a:ext uri="{FF2B5EF4-FFF2-40B4-BE49-F238E27FC236}">
                <a16:creationId xmlns:a16="http://schemas.microsoft.com/office/drawing/2014/main" id="{A026710D-1D11-ED46-2C9E-73AABFD7829E}"/>
              </a:ext>
            </a:extLst>
          </p:cNvPr>
          <p:cNvPicPr>
            <a:picLocks noChangeAspect="1"/>
          </p:cNvPicPr>
          <p:nvPr/>
        </p:nvPicPr>
        <p:blipFill>
          <a:blip r:embed="rId4"/>
          <a:stretch>
            <a:fillRect/>
          </a:stretch>
        </p:blipFill>
        <p:spPr>
          <a:xfrm>
            <a:off x="491319" y="1981236"/>
            <a:ext cx="10862481" cy="3328666"/>
          </a:xfrm>
          <a:prstGeom prst="rect">
            <a:avLst/>
          </a:prstGeom>
        </p:spPr>
      </p:pic>
    </p:spTree>
    <p:extLst>
      <p:ext uri="{BB962C8B-B14F-4D97-AF65-F5344CB8AC3E}">
        <p14:creationId xmlns:p14="http://schemas.microsoft.com/office/powerpoint/2010/main" val="3364554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talking&#10;&#10;Description automatically generated with medium confidence">
            <a:extLst>
              <a:ext uri="{FF2B5EF4-FFF2-40B4-BE49-F238E27FC236}">
                <a16:creationId xmlns:a16="http://schemas.microsoft.com/office/drawing/2014/main" id="{0530DAFB-6B51-974C-A4E7-F01B47E15183}"/>
              </a:ext>
            </a:extLst>
          </p:cNvPr>
          <p:cNvPicPr>
            <a:picLocks noChangeAspect="1"/>
          </p:cNvPicPr>
          <p:nvPr/>
        </p:nvPicPr>
        <p:blipFill rotWithShape="1">
          <a:blip r:embed="rId2"/>
          <a:srcRect b="15705"/>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391612F-FD84-6C4B-9F10-A75B9EAEF596}"/>
              </a:ext>
            </a:extLst>
          </p:cNvPr>
          <p:cNvPicPr>
            <a:picLocks noChangeAspect="1"/>
          </p:cNvPicPr>
          <p:nvPr/>
        </p:nvPicPr>
        <p:blipFill>
          <a:blip r:embed="rId3">
            <a:alphaModFix amt="92000"/>
          </a:blip>
          <a:stretch>
            <a:fillRect/>
          </a:stretch>
        </p:blipFill>
        <p:spPr>
          <a:xfrm>
            <a:off x="0" y="-321277"/>
            <a:ext cx="12191999" cy="7438513"/>
          </a:xfrm>
          <a:prstGeom prst="rect">
            <a:avLst/>
          </a:prstGeom>
        </p:spPr>
      </p:pic>
      <p:pic>
        <p:nvPicPr>
          <p:cNvPr id="8" name="Picture 7">
            <a:extLst>
              <a:ext uri="{FF2B5EF4-FFF2-40B4-BE49-F238E27FC236}">
                <a16:creationId xmlns:a16="http://schemas.microsoft.com/office/drawing/2014/main" id="{16B0E4B4-1F60-FB4F-BE23-EF7B7D3640C8}"/>
              </a:ext>
            </a:extLst>
          </p:cNvPr>
          <p:cNvPicPr>
            <a:picLocks noChangeAspect="1"/>
          </p:cNvPicPr>
          <p:nvPr/>
        </p:nvPicPr>
        <p:blipFill rotWithShape="1">
          <a:blip r:embed="rId4">
            <a:alphaModFix amt="12000"/>
          </a:blip>
          <a:srcRect r="42279"/>
          <a:stretch/>
        </p:blipFill>
        <p:spPr>
          <a:xfrm>
            <a:off x="8810295" y="373865"/>
            <a:ext cx="3381705" cy="5858769"/>
          </a:xfrm>
          <a:prstGeom prst="rect">
            <a:avLst/>
          </a:prstGeom>
        </p:spPr>
      </p:pic>
      <p:sp>
        <p:nvSpPr>
          <p:cNvPr id="13" name="TextBox 12">
            <a:extLst>
              <a:ext uri="{FF2B5EF4-FFF2-40B4-BE49-F238E27FC236}">
                <a16:creationId xmlns:a16="http://schemas.microsoft.com/office/drawing/2014/main" id="{0A85653B-C368-2D47-9EBF-852719DB9543}"/>
              </a:ext>
            </a:extLst>
          </p:cNvPr>
          <p:cNvSpPr txBox="1"/>
          <p:nvPr/>
        </p:nvSpPr>
        <p:spPr>
          <a:xfrm>
            <a:off x="568411" y="321276"/>
            <a:ext cx="11051332" cy="4739759"/>
          </a:xfrm>
          <a:prstGeom prst="rect">
            <a:avLst/>
          </a:prstGeom>
          <a:noFill/>
        </p:spPr>
        <p:txBody>
          <a:bodyPr wrap="square" rtlCol="0">
            <a:spAutoFit/>
          </a:bodyPr>
          <a:lstStyle/>
          <a:p>
            <a:pPr marL="0" marR="0" algn="just">
              <a:lnSpc>
                <a:spcPct val="125000"/>
              </a:lnSpc>
              <a:spcBef>
                <a:spcPts val="600"/>
              </a:spcBef>
              <a:spcAft>
                <a:spcPts val="600"/>
              </a:spcAft>
            </a:pPr>
            <a:endParaRPr lang="en-ZA" sz="2400" b="1" i="1" dirty="0">
              <a:solidFill>
                <a:schemeClr val="bg1"/>
              </a:solidFill>
              <a:effectLst/>
              <a:latin typeface="Calibri" panose="020F0502020204030204" pitchFamily="34" charset="0"/>
              <a:ea typeface="Calibri" panose="020F0502020204030204" pitchFamily="34" charset="0"/>
            </a:endParaRPr>
          </a:p>
          <a:p>
            <a:pPr marL="0" marR="0" algn="just">
              <a:lnSpc>
                <a:spcPct val="125000"/>
              </a:lnSpc>
              <a:spcBef>
                <a:spcPts val="600"/>
              </a:spcBef>
              <a:spcAft>
                <a:spcPts val="600"/>
              </a:spcAft>
            </a:pPr>
            <a:endParaRPr lang="en-ZA" sz="2400" b="1" i="1" dirty="0">
              <a:solidFill>
                <a:schemeClr val="bg1"/>
              </a:solidFill>
              <a:latin typeface="Calibri" panose="020F0502020204030204" pitchFamily="34" charset="0"/>
              <a:ea typeface="Calibri" panose="020F0502020204030204" pitchFamily="34" charset="0"/>
            </a:endParaRPr>
          </a:p>
          <a:p>
            <a:pPr marL="0" marR="0" algn="just">
              <a:lnSpc>
                <a:spcPct val="125000"/>
              </a:lnSpc>
              <a:spcBef>
                <a:spcPts val="600"/>
              </a:spcBef>
              <a:spcAft>
                <a:spcPts val="600"/>
              </a:spcAft>
            </a:pPr>
            <a:endParaRPr lang="en-ZA" sz="2400" b="1" i="1" dirty="0">
              <a:solidFill>
                <a:schemeClr val="bg1"/>
              </a:solidFill>
              <a:effectLst/>
              <a:latin typeface="Calibri" panose="020F0502020204030204" pitchFamily="34" charset="0"/>
              <a:ea typeface="Calibri" panose="020F0502020204030204" pitchFamily="34" charset="0"/>
            </a:endParaRPr>
          </a:p>
          <a:p>
            <a:pPr marL="0" marR="0" algn="just">
              <a:lnSpc>
                <a:spcPct val="125000"/>
              </a:lnSpc>
              <a:spcBef>
                <a:spcPts val="600"/>
              </a:spcBef>
              <a:spcAft>
                <a:spcPts val="600"/>
              </a:spcAft>
            </a:pPr>
            <a:endParaRPr lang="en-ZA" sz="2400" b="1" i="1" dirty="0">
              <a:solidFill>
                <a:schemeClr val="bg1"/>
              </a:solidFill>
              <a:latin typeface="Calibri" panose="020F0502020204030204" pitchFamily="34" charset="0"/>
              <a:ea typeface="Calibri" panose="020F0502020204030204" pitchFamily="34" charset="0"/>
            </a:endParaRPr>
          </a:p>
          <a:p>
            <a:pPr marL="0" marR="0" algn="ctr">
              <a:lnSpc>
                <a:spcPct val="125000"/>
              </a:lnSpc>
              <a:spcBef>
                <a:spcPts val="600"/>
              </a:spcBef>
              <a:spcAft>
                <a:spcPts val="600"/>
              </a:spcAft>
            </a:pPr>
            <a:r>
              <a:rPr lang="en-ZA" sz="3600" b="1" dirty="0">
                <a:solidFill>
                  <a:schemeClr val="bg1"/>
                </a:solidFill>
                <a:effectLst/>
                <a:latin typeface="Montserrat" panose="00000500000000000000" pitchFamily="2" charset="0"/>
                <a:ea typeface="Calibri" panose="020F0502020204030204" pitchFamily="34" charset="0"/>
              </a:rPr>
              <a:t>Questions and Answers</a:t>
            </a:r>
          </a:p>
          <a:p>
            <a:pPr lvl="2" algn="just">
              <a:spcBef>
                <a:spcPts val="600"/>
              </a:spcBef>
              <a:spcAft>
                <a:spcPts val="600"/>
              </a:spcAft>
            </a:pPr>
            <a:endParaRPr lang="en-US" sz="2400" dirty="0">
              <a:solidFill>
                <a:srgbClr val="E4C22A"/>
              </a:solidFill>
              <a:latin typeface="+mj-lt"/>
            </a:endParaRPr>
          </a:p>
          <a:p>
            <a:pPr marL="800100" lvl="1" indent="-342900" algn="just">
              <a:spcBef>
                <a:spcPts val="600"/>
              </a:spcBef>
              <a:spcAft>
                <a:spcPts val="600"/>
              </a:spcAft>
              <a:buFont typeface="Wingdings" pitchFamily="2" charset="2"/>
              <a:buChar char="v"/>
            </a:pPr>
            <a:endParaRPr lang="en-US" sz="2400" dirty="0">
              <a:solidFill>
                <a:srgbClr val="E4C22A"/>
              </a:solidFill>
              <a:latin typeface="+mj-lt"/>
            </a:endParaRPr>
          </a:p>
          <a:p>
            <a:pPr marL="1257300" lvl="2" indent="-342900">
              <a:buFont typeface="Arial" panose="020B0604020202020204" pitchFamily="34" charset="0"/>
              <a:buChar char="•"/>
            </a:pPr>
            <a:endParaRPr lang="en-US" sz="2400" dirty="0">
              <a:solidFill>
                <a:srgbClr val="E4C22A"/>
              </a:solidFill>
              <a:latin typeface="+mj-lt"/>
            </a:endParaRPr>
          </a:p>
        </p:txBody>
      </p:sp>
      <p:cxnSp>
        <p:nvCxnSpPr>
          <p:cNvPr id="14" name="Straight Connector 13">
            <a:extLst>
              <a:ext uri="{FF2B5EF4-FFF2-40B4-BE49-F238E27FC236}">
                <a16:creationId xmlns:a16="http://schemas.microsoft.com/office/drawing/2014/main" id="{0E5E20BA-BEC9-204A-95C2-D278EAAEC89F}"/>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C1B52A7-9577-F14C-AE0A-F1727A2AB9EA}"/>
              </a:ext>
            </a:extLst>
          </p:cNvPr>
          <p:cNvPicPr>
            <a:picLocks noChangeAspect="1"/>
          </p:cNvPicPr>
          <p:nvPr/>
        </p:nvPicPr>
        <p:blipFill>
          <a:blip r:embed="rId5"/>
          <a:stretch>
            <a:fillRect/>
          </a:stretch>
        </p:blipFill>
        <p:spPr>
          <a:xfrm>
            <a:off x="660504" y="5821835"/>
            <a:ext cx="2287166" cy="690777"/>
          </a:xfrm>
          <a:prstGeom prst="rect">
            <a:avLst/>
          </a:prstGeom>
        </p:spPr>
      </p:pic>
    </p:spTree>
    <p:extLst>
      <p:ext uri="{BB962C8B-B14F-4D97-AF65-F5344CB8AC3E}">
        <p14:creationId xmlns:p14="http://schemas.microsoft.com/office/powerpoint/2010/main" val="1919891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talking&#10;&#10;Description automatically generated with medium confidence">
            <a:extLst>
              <a:ext uri="{FF2B5EF4-FFF2-40B4-BE49-F238E27FC236}">
                <a16:creationId xmlns:a16="http://schemas.microsoft.com/office/drawing/2014/main" id="{0530DAFB-6B51-974C-A4E7-F01B47E15183}"/>
              </a:ext>
            </a:extLst>
          </p:cNvPr>
          <p:cNvPicPr>
            <a:picLocks noChangeAspect="1"/>
          </p:cNvPicPr>
          <p:nvPr/>
        </p:nvPicPr>
        <p:blipFill rotWithShape="1">
          <a:blip r:embed="rId2"/>
          <a:srcRect b="15705"/>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391612F-FD84-6C4B-9F10-A75B9EAEF596}"/>
              </a:ext>
            </a:extLst>
          </p:cNvPr>
          <p:cNvPicPr>
            <a:picLocks noChangeAspect="1"/>
          </p:cNvPicPr>
          <p:nvPr/>
        </p:nvPicPr>
        <p:blipFill>
          <a:blip r:embed="rId3">
            <a:alphaModFix amt="92000"/>
          </a:blip>
          <a:stretch>
            <a:fillRect/>
          </a:stretch>
        </p:blipFill>
        <p:spPr>
          <a:xfrm>
            <a:off x="0" y="-321277"/>
            <a:ext cx="12191999" cy="7438513"/>
          </a:xfrm>
          <a:prstGeom prst="rect">
            <a:avLst/>
          </a:prstGeom>
        </p:spPr>
      </p:pic>
      <p:pic>
        <p:nvPicPr>
          <p:cNvPr id="8" name="Picture 7">
            <a:extLst>
              <a:ext uri="{FF2B5EF4-FFF2-40B4-BE49-F238E27FC236}">
                <a16:creationId xmlns:a16="http://schemas.microsoft.com/office/drawing/2014/main" id="{16B0E4B4-1F60-FB4F-BE23-EF7B7D3640C8}"/>
              </a:ext>
            </a:extLst>
          </p:cNvPr>
          <p:cNvPicPr>
            <a:picLocks noChangeAspect="1"/>
          </p:cNvPicPr>
          <p:nvPr/>
        </p:nvPicPr>
        <p:blipFill rotWithShape="1">
          <a:blip r:embed="rId4">
            <a:alphaModFix amt="12000"/>
          </a:blip>
          <a:srcRect r="42279"/>
          <a:stretch/>
        </p:blipFill>
        <p:spPr>
          <a:xfrm>
            <a:off x="8810295" y="373865"/>
            <a:ext cx="3381705" cy="5858769"/>
          </a:xfrm>
          <a:prstGeom prst="rect">
            <a:avLst/>
          </a:prstGeom>
        </p:spPr>
      </p:pic>
      <p:sp>
        <p:nvSpPr>
          <p:cNvPr id="13" name="TextBox 12">
            <a:extLst>
              <a:ext uri="{FF2B5EF4-FFF2-40B4-BE49-F238E27FC236}">
                <a16:creationId xmlns:a16="http://schemas.microsoft.com/office/drawing/2014/main" id="{0A85653B-C368-2D47-9EBF-852719DB9543}"/>
              </a:ext>
            </a:extLst>
          </p:cNvPr>
          <p:cNvSpPr txBox="1"/>
          <p:nvPr/>
        </p:nvSpPr>
        <p:spPr>
          <a:xfrm>
            <a:off x="568411" y="321276"/>
            <a:ext cx="11051332" cy="4739759"/>
          </a:xfrm>
          <a:prstGeom prst="rect">
            <a:avLst/>
          </a:prstGeom>
          <a:noFill/>
        </p:spPr>
        <p:txBody>
          <a:bodyPr wrap="square" rtlCol="0">
            <a:spAutoFit/>
          </a:bodyPr>
          <a:lstStyle/>
          <a:p>
            <a:pPr marL="0" marR="0" algn="just">
              <a:lnSpc>
                <a:spcPct val="125000"/>
              </a:lnSpc>
              <a:spcBef>
                <a:spcPts val="600"/>
              </a:spcBef>
              <a:spcAft>
                <a:spcPts val="600"/>
              </a:spcAft>
            </a:pPr>
            <a:endParaRPr lang="en-ZA" sz="2400" b="1" i="1" dirty="0">
              <a:solidFill>
                <a:schemeClr val="bg1"/>
              </a:solidFill>
              <a:effectLst/>
              <a:latin typeface="Calibri" panose="020F0502020204030204" pitchFamily="34" charset="0"/>
              <a:ea typeface="Calibri" panose="020F0502020204030204" pitchFamily="34" charset="0"/>
            </a:endParaRPr>
          </a:p>
          <a:p>
            <a:pPr marL="0" marR="0" algn="just">
              <a:lnSpc>
                <a:spcPct val="125000"/>
              </a:lnSpc>
              <a:spcBef>
                <a:spcPts val="600"/>
              </a:spcBef>
              <a:spcAft>
                <a:spcPts val="600"/>
              </a:spcAft>
            </a:pPr>
            <a:endParaRPr lang="en-ZA" sz="2400" b="1" i="1" dirty="0">
              <a:solidFill>
                <a:schemeClr val="bg1"/>
              </a:solidFill>
              <a:latin typeface="Calibri" panose="020F0502020204030204" pitchFamily="34" charset="0"/>
              <a:ea typeface="Calibri" panose="020F0502020204030204" pitchFamily="34" charset="0"/>
            </a:endParaRPr>
          </a:p>
          <a:p>
            <a:pPr marL="0" marR="0" algn="just">
              <a:lnSpc>
                <a:spcPct val="125000"/>
              </a:lnSpc>
              <a:spcBef>
                <a:spcPts val="600"/>
              </a:spcBef>
              <a:spcAft>
                <a:spcPts val="600"/>
              </a:spcAft>
            </a:pPr>
            <a:endParaRPr lang="en-ZA" sz="2400" b="1" i="1" dirty="0">
              <a:solidFill>
                <a:schemeClr val="bg1"/>
              </a:solidFill>
              <a:effectLst/>
              <a:latin typeface="Calibri" panose="020F0502020204030204" pitchFamily="34" charset="0"/>
              <a:ea typeface="Calibri" panose="020F0502020204030204" pitchFamily="34" charset="0"/>
            </a:endParaRPr>
          </a:p>
          <a:p>
            <a:pPr marL="0" marR="0" algn="just">
              <a:lnSpc>
                <a:spcPct val="125000"/>
              </a:lnSpc>
              <a:spcBef>
                <a:spcPts val="600"/>
              </a:spcBef>
              <a:spcAft>
                <a:spcPts val="600"/>
              </a:spcAft>
            </a:pPr>
            <a:endParaRPr lang="en-ZA" sz="2400" b="1" i="1" dirty="0">
              <a:solidFill>
                <a:schemeClr val="bg1"/>
              </a:solidFill>
              <a:latin typeface="Calibri" panose="020F0502020204030204" pitchFamily="34" charset="0"/>
              <a:ea typeface="Calibri" panose="020F0502020204030204" pitchFamily="34" charset="0"/>
            </a:endParaRPr>
          </a:p>
          <a:p>
            <a:pPr marL="0" marR="0" algn="ctr">
              <a:lnSpc>
                <a:spcPct val="125000"/>
              </a:lnSpc>
              <a:spcBef>
                <a:spcPts val="600"/>
              </a:spcBef>
              <a:spcAft>
                <a:spcPts val="600"/>
              </a:spcAft>
            </a:pPr>
            <a:r>
              <a:rPr lang="en-ZA" sz="3600" b="1" dirty="0">
                <a:solidFill>
                  <a:schemeClr val="bg1"/>
                </a:solidFill>
                <a:effectLst/>
                <a:latin typeface="Montserrat" panose="00000500000000000000" pitchFamily="2" charset="0"/>
                <a:ea typeface="Calibri" panose="020F0502020204030204" pitchFamily="34" charset="0"/>
              </a:rPr>
              <a:t>Thank you</a:t>
            </a:r>
          </a:p>
          <a:p>
            <a:pPr lvl="2" algn="just">
              <a:spcBef>
                <a:spcPts val="600"/>
              </a:spcBef>
              <a:spcAft>
                <a:spcPts val="600"/>
              </a:spcAft>
            </a:pPr>
            <a:endParaRPr lang="en-US" sz="2400" dirty="0">
              <a:solidFill>
                <a:srgbClr val="E4C22A"/>
              </a:solidFill>
              <a:latin typeface="+mj-lt"/>
            </a:endParaRPr>
          </a:p>
          <a:p>
            <a:pPr marL="800100" lvl="1" indent="-342900" algn="just">
              <a:spcBef>
                <a:spcPts val="600"/>
              </a:spcBef>
              <a:spcAft>
                <a:spcPts val="600"/>
              </a:spcAft>
              <a:buFont typeface="Wingdings" pitchFamily="2" charset="2"/>
              <a:buChar char="v"/>
            </a:pPr>
            <a:endParaRPr lang="en-US" sz="2400" dirty="0">
              <a:solidFill>
                <a:srgbClr val="E4C22A"/>
              </a:solidFill>
              <a:latin typeface="+mj-lt"/>
            </a:endParaRPr>
          </a:p>
          <a:p>
            <a:pPr marL="1257300" lvl="2" indent="-342900">
              <a:buFont typeface="Arial" panose="020B0604020202020204" pitchFamily="34" charset="0"/>
              <a:buChar char="•"/>
            </a:pPr>
            <a:endParaRPr lang="en-US" sz="2400" dirty="0">
              <a:solidFill>
                <a:srgbClr val="E4C22A"/>
              </a:solidFill>
              <a:latin typeface="+mj-lt"/>
            </a:endParaRPr>
          </a:p>
        </p:txBody>
      </p:sp>
      <p:cxnSp>
        <p:nvCxnSpPr>
          <p:cNvPr id="14" name="Straight Connector 13">
            <a:extLst>
              <a:ext uri="{FF2B5EF4-FFF2-40B4-BE49-F238E27FC236}">
                <a16:creationId xmlns:a16="http://schemas.microsoft.com/office/drawing/2014/main" id="{0E5E20BA-BEC9-204A-95C2-D278EAAEC89F}"/>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C1B52A7-9577-F14C-AE0A-F1727A2AB9EA}"/>
              </a:ext>
            </a:extLst>
          </p:cNvPr>
          <p:cNvPicPr>
            <a:picLocks noChangeAspect="1"/>
          </p:cNvPicPr>
          <p:nvPr/>
        </p:nvPicPr>
        <p:blipFill>
          <a:blip r:embed="rId5"/>
          <a:stretch>
            <a:fillRect/>
          </a:stretch>
        </p:blipFill>
        <p:spPr>
          <a:xfrm>
            <a:off x="660504" y="5821835"/>
            <a:ext cx="2287166" cy="690777"/>
          </a:xfrm>
          <a:prstGeom prst="rect">
            <a:avLst/>
          </a:prstGeom>
        </p:spPr>
      </p:pic>
    </p:spTree>
    <p:extLst>
      <p:ext uri="{BB962C8B-B14F-4D97-AF65-F5344CB8AC3E}">
        <p14:creationId xmlns:p14="http://schemas.microsoft.com/office/powerpoint/2010/main" val="267269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16256-100C-538D-7C84-FA9F37B249C9}"/>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573F08B-4B42-7C3A-3D21-261B2A5C85D6}"/>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A4DC362-FB27-957F-359B-475C979F25E2}"/>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6D51EEA9-C623-1AD2-D139-E9BA09C57D13}"/>
              </a:ext>
            </a:extLst>
          </p:cNvPr>
          <p:cNvPicPr>
            <a:picLocks noChangeAspect="1"/>
          </p:cNvPicPr>
          <p:nvPr/>
        </p:nvPicPr>
        <p:blipFill>
          <a:blip r:embed="rId3">
            <a:alphaModFix amt="26000"/>
          </a:blip>
          <a:stretch>
            <a:fillRect/>
          </a:stretch>
        </p:blipFill>
        <p:spPr>
          <a:xfrm>
            <a:off x="3685402" y="583187"/>
            <a:ext cx="8506598" cy="6118781"/>
          </a:xfrm>
          <a:prstGeom prst="rect">
            <a:avLst/>
          </a:prstGeom>
        </p:spPr>
      </p:pic>
      <p:sp>
        <p:nvSpPr>
          <p:cNvPr id="5" name="TextBox 4">
            <a:extLst>
              <a:ext uri="{FF2B5EF4-FFF2-40B4-BE49-F238E27FC236}">
                <a16:creationId xmlns:a16="http://schemas.microsoft.com/office/drawing/2014/main" id="{872442ED-60DB-0AD3-C7E3-6D0B8B5C2BE5}"/>
              </a:ext>
            </a:extLst>
          </p:cNvPr>
          <p:cNvSpPr txBox="1"/>
          <p:nvPr/>
        </p:nvSpPr>
        <p:spPr>
          <a:xfrm>
            <a:off x="412962" y="156032"/>
            <a:ext cx="10677236" cy="6724918"/>
          </a:xfrm>
          <a:prstGeom prst="rect">
            <a:avLst/>
          </a:prstGeom>
          <a:noFill/>
        </p:spPr>
        <p:txBody>
          <a:bodyPr wrap="square" rtlCol="0">
            <a:spAutoFit/>
          </a:bodyPr>
          <a:lstStyle/>
          <a:p>
            <a:r>
              <a:rPr lang="en-US" sz="2400" b="1" dirty="0">
                <a:solidFill>
                  <a:srgbClr val="002060"/>
                </a:solidFill>
                <a:latin typeface="Montserrat" panose="00000500000000000000" pitchFamily="2" charset="0"/>
              </a:rPr>
              <a:t>Guest: Frikkie de Jager</a:t>
            </a:r>
            <a:endParaRPr lang="en-US" sz="1000" b="1" dirty="0">
              <a:solidFill>
                <a:srgbClr val="002060"/>
              </a:solidFill>
              <a:latin typeface="Montserrat" panose="00000500000000000000" pitchFamily="2" charset="0"/>
            </a:endParaRPr>
          </a:p>
          <a:p>
            <a:endParaRPr lang="en-US" sz="1000" b="1" dirty="0">
              <a:solidFill>
                <a:srgbClr val="232537"/>
              </a:solidFill>
              <a:latin typeface="Montserrat" panose="00000500000000000000" pitchFamily="2" charset="0"/>
            </a:endParaRPr>
          </a:p>
          <a:p>
            <a:pPr marL="0" marR="0"/>
            <a:r>
              <a:rPr lang="en-ZA" sz="2000" dirty="0">
                <a:solidFill>
                  <a:srgbClr val="002060"/>
                </a:solidFill>
                <a:effectLst/>
                <a:latin typeface="Montserrat" panose="00000500000000000000" pitchFamily="2" charset="0"/>
                <a:ea typeface="Aptos" panose="020B0004020202020204" pitchFamily="34" charset="0"/>
                <a:cs typeface="Aptos" panose="020B0004020202020204" pitchFamily="34" charset="0"/>
              </a:rPr>
              <a:t>Frikkie brings over 30 years of expertise in Indirect Tax consulting, with a focus on VAT. He previously served as a director in the Indirect Tax division of a major South African accounting firm. Prior to that, Frikkie spent around eight years with one of the Big 4 firms and nearly a decade with the South African Revenue Service, where he gained comprehensive experience across various VAT-related departments. </a:t>
            </a:r>
          </a:p>
          <a:p>
            <a:pPr marL="0" marR="0"/>
            <a:endParaRPr lang="en-ZA" sz="2000" dirty="0">
              <a:solidFill>
                <a:srgbClr val="002060"/>
              </a:solidFill>
              <a:latin typeface="Montserrat" panose="00000500000000000000" pitchFamily="2" charset="0"/>
              <a:ea typeface="Aptos" panose="020B0004020202020204" pitchFamily="34" charset="0"/>
              <a:cs typeface="Aptos" panose="020B0004020202020204" pitchFamily="34" charset="0"/>
            </a:endParaRPr>
          </a:p>
          <a:p>
            <a:pPr marL="0" marR="0"/>
            <a:r>
              <a:rPr lang="en-ZA" sz="2000" dirty="0">
                <a:solidFill>
                  <a:srgbClr val="002060"/>
                </a:solidFill>
                <a:effectLst/>
                <a:latin typeface="Montserrat" panose="00000500000000000000" pitchFamily="2" charset="0"/>
                <a:ea typeface="Aptos" panose="020B0004020202020204" pitchFamily="34" charset="0"/>
                <a:cs typeface="Aptos" panose="020B0004020202020204" pitchFamily="34" charset="0"/>
              </a:rPr>
              <a:t>Throughout his career, Frikkie has provided consulting services to numerous organizations on all aspects of VAT, from registration assistance to offering in-depth advisory. He particularly enjoys leading VAT training workshops.</a:t>
            </a:r>
            <a:endParaRPr lang="en-ZA" sz="2800" dirty="0">
              <a:solidFill>
                <a:srgbClr val="002060"/>
              </a:solidFill>
              <a:effectLst/>
              <a:latin typeface="Aptos" panose="020B0004020202020204" pitchFamily="34" charset="0"/>
              <a:ea typeface="Aptos" panose="020B0004020202020204" pitchFamily="34" charset="0"/>
              <a:cs typeface="Aptos" panose="020B0004020202020204" pitchFamily="34" charset="0"/>
            </a:endParaRPr>
          </a:p>
          <a:p>
            <a:pPr marL="0" marR="0"/>
            <a:r>
              <a:rPr lang="en-ZA" sz="2000" dirty="0">
                <a:solidFill>
                  <a:srgbClr val="002060"/>
                </a:solidFill>
                <a:effectLst/>
                <a:latin typeface="Montserrat" panose="00000500000000000000" pitchFamily="2" charset="0"/>
                <a:ea typeface="Aptos" panose="020B0004020202020204" pitchFamily="34" charset="0"/>
                <a:cs typeface="Aptos" panose="020B0004020202020204" pitchFamily="34" charset="0"/>
              </a:rPr>
              <a:t> </a:t>
            </a:r>
            <a:endParaRPr lang="en-ZA" sz="2800" dirty="0">
              <a:solidFill>
                <a:srgbClr val="002060"/>
              </a:solidFill>
              <a:effectLst/>
              <a:latin typeface="Aptos" panose="020B0004020202020204" pitchFamily="34" charset="0"/>
              <a:ea typeface="Aptos" panose="020B0004020202020204" pitchFamily="34" charset="0"/>
              <a:cs typeface="Aptos" panose="020B0004020202020204" pitchFamily="34" charset="0"/>
            </a:endParaRPr>
          </a:p>
          <a:p>
            <a:pPr marL="0" marR="0"/>
            <a:r>
              <a:rPr lang="en-ZA" sz="2000" dirty="0">
                <a:solidFill>
                  <a:srgbClr val="002060"/>
                </a:solidFill>
                <a:effectLst/>
                <a:latin typeface="Montserrat" panose="00000500000000000000" pitchFamily="2" charset="0"/>
                <a:ea typeface="Aptos" panose="020B0004020202020204" pitchFamily="34" charset="0"/>
                <a:cs typeface="Aptos" panose="020B0004020202020204" pitchFamily="34" charset="0"/>
              </a:rPr>
              <a:t>Frikkie holds a National Diploma in Internal Audit, a BCom in Accounting, a Certificate in Tax, an Advanced Certificate in Tax, a Certificate in VAT, and a </a:t>
            </a:r>
            <a:r>
              <a:rPr lang="en-ZA" sz="2000" dirty="0">
                <a:solidFill>
                  <a:srgbClr val="002060"/>
                </a:solidFill>
                <a:latin typeface="Montserrat" panose="00000500000000000000" pitchFamily="2" charset="0"/>
              </a:rPr>
              <a:t>Short</a:t>
            </a:r>
            <a:r>
              <a:rPr lang="en-ZA" sz="2000" dirty="0">
                <a:solidFill>
                  <a:srgbClr val="FF0000"/>
                </a:solidFill>
                <a:effectLst/>
                <a:latin typeface="Montserrat" panose="00000500000000000000" pitchFamily="2" charset="0"/>
                <a:ea typeface="Aptos" panose="020B0004020202020204" pitchFamily="34" charset="0"/>
                <a:cs typeface="Aptos" panose="020B0004020202020204" pitchFamily="34" charset="0"/>
              </a:rPr>
              <a:t> </a:t>
            </a:r>
            <a:r>
              <a:rPr lang="en-ZA" sz="2000" dirty="0">
                <a:solidFill>
                  <a:srgbClr val="002060"/>
                </a:solidFill>
                <a:effectLst/>
                <a:latin typeface="Montserrat" panose="00000500000000000000" pitchFamily="2" charset="0"/>
                <a:ea typeface="Aptos" panose="020B0004020202020204" pitchFamily="34" charset="0"/>
                <a:cs typeface="Aptos" panose="020B0004020202020204" pitchFamily="34" charset="0"/>
              </a:rPr>
              <a:t>Certificate in Customs and Excise. </a:t>
            </a:r>
          </a:p>
          <a:p>
            <a:pPr marL="0" marR="0"/>
            <a:endParaRPr lang="en-ZA" sz="2000" dirty="0">
              <a:solidFill>
                <a:srgbClr val="002060"/>
              </a:solidFill>
              <a:latin typeface="Montserrat" panose="00000500000000000000" pitchFamily="2" charset="0"/>
              <a:ea typeface="Aptos" panose="020B0004020202020204" pitchFamily="34" charset="0"/>
              <a:cs typeface="Aptos" panose="020B0004020202020204" pitchFamily="34" charset="0"/>
            </a:endParaRPr>
          </a:p>
          <a:p>
            <a:pPr marL="0" marR="0"/>
            <a:r>
              <a:rPr lang="en-ZA" sz="2000" dirty="0">
                <a:solidFill>
                  <a:srgbClr val="002060"/>
                </a:solidFill>
                <a:effectLst/>
                <a:latin typeface="Montserrat" panose="00000500000000000000" pitchFamily="2" charset="0"/>
                <a:ea typeface="Aptos" panose="020B0004020202020204" pitchFamily="34" charset="0"/>
                <a:cs typeface="Aptos" panose="020B0004020202020204" pitchFamily="34" charset="0"/>
              </a:rPr>
              <a:t>He is also a registered Master Tax Practitioner and a SARS-registered tax practitioner</a:t>
            </a:r>
            <a:r>
              <a:rPr lang="en-ZA" sz="2000" dirty="0">
                <a:effectLst/>
                <a:latin typeface="Montserrat" panose="00000500000000000000" pitchFamily="2" charset="0"/>
                <a:ea typeface="Aptos" panose="020B0004020202020204" pitchFamily="34" charset="0"/>
                <a:cs typeface="Aptos" panose="020B0004020202020204" pitchFamily="34" charset="0"/>
              </a:rPr>
              <a:t>.</a:t>
            </a:r>
            <a:endParaRPr lang="en-ZA" sz="2800" dirty="0">
              <a:effectLst/>
              <a:latin typeface="Aptos" panose="020B0004020202020204" pitchFamily="34" charset="0"/>
              <a:ea typeface="Aptos" panose="020B0004020202020204" pitchFamily="34" charset="0"/>
              <a:cs typeface="Aptos" panose="020B0004020202020204" pitchFamily="34" charset="0"/>
            </a:endParaRPr>
          </a:p>
          <a:p>
            <a:r>
              <a:rPr lang="en-US" sz="1900" dirty="0">
                <a:solidFill>
                  <a:srgbClr val="002060"/>
                </a:solidFill>
                <a:latin typeface="Montserrat" panose="00000500000000000000" pitchFamily="2" charset="0"/>
              </a:rPr>
              <a:t>.</a:t>
            </a:r>
          </a:p>
          <a:p>
            <a:endParaRPr lang="en-ZA" sz="2000" dirty="0">
              <a:solidFill>
                <a:srgbClr val="232537"/>
              </a:solidFill>
              <a:effectLst/>
              <a:latin typeface="Montserrat" panose="00000500000000000000" pitchFamily="2" charset="0"/>
              <a:ea typeface="Calibri" panose="020F0502020204030204" pitchFamily="34" charset="0"/>
            </a:endParaRPr>
          </a:p>
          <a:p>
            <a:endParaRPr lang="en-ZA" dirty="0">
              <a:latin typeface="Montserrat" panose="00000500000000000000" pitchFamily="2" charset="0"/>
            </a:endParaRPr>
          </a:p>
        </p:txBody>
      </p:sp>
    </p:spTree>
    <p:extLst>
      <p:ext uri="{BB962C8B-B14F-4D97-AF65-F5344CB8AC3E}">
        <p14:creationId xmlns:p14="http://schemas.microsoft.com/office/powerpoint/2010/main" val="1865661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1920E4C-E843-724B-8C2E-23DCA472D754}"/>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13AE998-8817-C04B-B848-0B9C0313F577}"/>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BCB56CE2-AE2A-E740-8BB6-32AE543E9DE2}"/>
              </a:ext>
            </a:extLst>
          </p:cNvPr>
          <p:cNvPicPr>
            <a:picLocks noChangeAspect="1"/>
          </p:cNvPicPr>
          <p:nvPr/>
        </p:nvPicPr>
        <p:blipFill>
          <a:blip r:embed="rId3">
            <a:alphaModFix amt="26000"/>
          </a:blip>
          <a:stretch>
            <a:fillRect/>
          </a:stretch>
        </p:blipFill>
        <p:spPr>
          <a:xfrm>
            <a:off x="3685402" y="583187"/>
            <a:ext cx="8506598" cy="6118781"/>
          </a:xfrm>
          <a:prstGeom prst="rect">
            <a:avLst/>
          </a:prstGeom>
        </p:spPr>
      </p:pic>
      <p:sp>
        <p:nvSpPr>
          <p:cNvPr id="5" name="TextBox 4">
            <a:extLst>
              <a:ext uri="{FF2B5EF4-FFF2-40B4-BE49-F238E27FC236}">
                <a16:creationId xmlns:a16="http://schemas.microsoft.com/office/drawing/2014/main" id="{EB298735-6CB5-419C-87C0-1F48682575B8}"/>
              </a:ext>
            </a:extLst>
          </p:cNvPr>
          <p:cNvSpPr txBox="1"/>
          <p:nvPr/>
        </p:nvSpPr>
        <p:spPr>
          <a:xfrm>
            <a:off x="694789" y="481914"/>
            <a:ext cx="10677236" cy="4154984"/>
          </a:xfrm>
          <a:prstGeom prst="rect">
            <a:avLst/>
          </a:prstGeom>
          <a:noFill/>
        </p:spPr>
        <p:txBody>
          <a:bodyPr wrap="square" rtlCol="0">
            <a:spAutoFit/>
          </a:bodyPr>
          <a:lstStyle/>
          <a:p>
            <a:r>
              <a:rPr lang="en-US" sz="2400" b="1" dirty="0">
                <a:solidFill>
                  <a:srgbClr val="002060"/>
                </a:solidFill>
                <a:latin typeface="Montserrat" panose="00000500000000000000" pitchFamily="2" charset="0"/>
              </a:rPr>
              <a:t>Agenda:</a:t>
            </a:r>
          </a:p>
          <a:p>
            <a:endParaRPr lang="en-US" sz="2400" b="1" dirty="0">
              <a:solidFill>
                <a:srgbClr val="002060"/>
              </a:solidFill>
              <a:latin typeface="Montserrat" panose="00000500000000000000" pitchFamily="2" charset="0"/>
            </a:endParaRPr>
          </a:p>
          <a:p>
            <a:r>
              <a:rPr lang="en-US" sz="2400" b="1" dirty="0">
                <a:solidFill>
                  <a:srgbClr val="002060"/>
                </a:solidFill>
                <a:latin typeface="Montserrat" panose="00000500000000000000" pitchFamily="2" charset="0"/>
              </a:rPr>
              <a:t>This session will contain a brief overview of SARS Operations, reporting and eFiling including the following aspects:</a:t>
            </a:r>
          </a:p>
          <a:p>
            <a:endParaRPr lang="en-US" b="1" dirty="0">
              <a:solidFill>
                <a:srgbClr val="002060"/>
              </a:solidFill>
              <a:latin typeface="Montserrat" panose="00000500000000000000" pitchFamily="2" charset="0"/>
            </a:endParaRPr>
          </a:p>
          <a:p>
            <a:pPr marL="342900" indent="-342900">
              <a:buFont typeface="Wingdings" panose="05000000000000000000" pitchFamily="2" charset="2"/>
              <a:buChar char="v"/>
            </a:pPr>
            <a:r>
              <a:rPr lang="en-ZA" sz="2500" dirty="0">
                <a:solidFill>
                  <a:srgbClr val="002060"/>
                </a:solidFill>
                <a:latin typeface="Montserrat" panose="00000500000000000000" pitchFamily="2" charset="0"/>
                <a:ea typeface="Times New Roman" panose="02020603050405020304" pitchFamily="18" charset="0"/>
              </a:rPr>
              <a:t>Expert Corner: Back-to-Basics</a:t>
            </a:r>
          </a:p>
          <a:p>
            <a:pPr marL="342900" lvl="0" indent="-342900">
              <a:buFont typeface="Wingdings" panose="05000000000000000000" pitchFamily="2" charset="2"/>
              <a:buChar char="v"/>
            </a:pPr>
            <a:endParaRPr lang="en-ZA" sz="2500" dirty="0">
              <a:solidFill>
                <a:srgbClr val="002060"/>
              </a:solidFill>
              <a:effectLst/>
              <a:latin typeface="Montserrat" panose="00000500000000000000" pitchFamily="2" charset="0"/>
              <a:ea typeface="Times New Roman" panose="02020603050405020304" pitchFamily="18" charset="0"/>
            </a:endParaRPr>
          </a:p>
          <a:p>
            <a:pPr marL="342900" indent="-342900">
              <a:buFont typeface="Wingdings" panose="05000000000000000000" pitchFamily="2" charset="2"/>
              <a:buChar char="v"/>
            </a:pPr>
            <a:r>
              <a:rPr lang="en-ZA" sz="2500" dirty="0">
                <a:solidFill>
                  <a:srgbClr val="002060"/>
                </a:solidFill>
                <a:latin typeface="Montserrat" panose="00000500000000000000" pitchFamily="2" charset="0"/>
                <a:ea typeface="Times New Roman" panose="02020603050405020304" pitchFamily="18" charset="0"/>
                <a:cs typeface="Calibri" panose="020F0502020204030204" pitchFamily="34" charset="0"/>
              </a:rPr>
              <a:t>Question and Answer Session</a:t>
            </a:r>
            <a:endParaRPr lang="en-ZA" sz="2800" dirty="0">
              <a:solidFill>
                <a:srgbClr val="002060"/>
              </a:solidFill>
              <a:latin typeface="Montserrat" panose="00000500000000000000" pitchFamily="2" charset="0"/>
            </a:endParaRPr>
          </a:p>
          <a:p>
            <a:pPr marL="342900" lvl="0" indent="-342900">
              <a:buFont typeface="Wingdings" panose="05000000000000000000" pitchFamily="2" charset="2"/>
              <a:buChar char="v"/>
            </a:pPr>
            <a:endParaRPr lang="en-ZA" sz="2500" dirty="0">
              <a:solidFill>
                <a:srgbClr val="002060"/>
              </a:solidFill>
              <a:effectLst/>
              <a:latin typeface="Montserrat" panose="00000500000000000000" pitchFamily="2" charset="0"/>
              <a:ea typeface="Times New Roman" panose="02020603050405020304" pitchFamily="18" charset="0"/>
            </a:endParaRPr>
          </a:p>
          <a:p>
            <a:pPr marL="342900" lvl="0" indent="-342900">
              <a:buFont typeface="Wingdings" panose="05000000000000000000" pitchFamily="2" charset="2"/>
              <a:buChar char="v"/>
            </a:pPr>
            <a:r>
              <a:rPr lang="en-ZA" sz="2500" dirty="0">
                <a:solidFill>
                  <a:srgbClr val="002060"/>
                </a:solidFill>
                <a:effectLst/>
                <a:latin typeface="Montserrat" panose="00000500000000000000" pitchFamily="2" charset="0"/>
                <a:ea typeface="Times New Roman" panose="02020603050405020304" pitchFamily="18" charset="0"/>
              </a:rPr>
              <a:t>General SARS Ops updates</a:t>
            </a:r>
            <a:endParaRPr lang="en-ZA" sz="2500" dirty="0">
              <a:solidFill>
                <a:srgbClr val="002060"/>
              </a:solidFill>
              <a:effectLst/>
              <a:latin typeface="Montserrat" panose="00000500000000000000" pitchFamily="2" charset="0"/>
              <a:ea typeface="Calibri" panose="020F0502020204030204" pitchFamily="34" charset="0"/>
            </a:endParaRPr>
          </a:p>
          <a:p>
            <a:pPr lvl="0"/>
            <a:endParaRPr lang="en-ZA" sz="2500" dirty="0">
              <a:solidFill>
                <a:srgbClr val="002060"/>
              </a:solidFill>
              <a:effectLst/>
              <a:latin typeface="Montserrat" panose="00000500000000000000" pitchFamily="2" charset="0"/>
              <a:ea typeface="Calibri" panose="020F0502020204030204" pitchFamily="34" charset="0"/>
            </a:endParaRPr>
          </a:p>
        </p:txBody>
      </p:sp>
    </p:spTree>
    <p:extLst>
      <p:ext uri="{BB962C8B-B14F-4D97-AF65-F5344CB8AC3E}">
        <p14:creationId xmlns:p14="http://schemas.microsoft.com/office/powerpoint/2010/main" val="246890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talking&#10;&#10;Description automatically generated with medium confidence">
            <a:extLst>
              <a:ext uri="{FF2B5EF4-FFF2-40B4-BE49-F238E27FC236}">
                <a16:creationId xmlns:a16="http://schemas.microsoft.com/office/drawing/2014/main" id="{0530DAFB-6B51-974C-A4E7-F01B47E15183}"/>
              </a:ext>
            </a:extLst>
          </p:cNvPr>
          <p:cNvPicPr>
            <a:picLocks noChangeAspect="1"/>
          </p:cNvPicPr>
          <p:nvPr/>
        </p:nvPicPr>
        <p:blipFill rotWithShape="1">
          <a:blip r:embed="rId2"/>
          <a:srcRect b="15705"/>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391612F-FD84-6C4B-9F10-A75B9EAEF596}"/>
              </a:ext>
            </a:extLst>
          </p:cNvPr>
          <p:cNvPicPr>
            <a:picLocks noChangeAspect="1"/>
          </p:cNvPicPr>
          <p:nvPr/>
        </p:nvPicPr>
        <p:blipFill>
          <a:blip r:embed="rId3">
            <a:alphaModFix amt="92000"/>
          </a:blip>
          <a:stretch>
            <a:fillRect/>
          </a:stretch>
        </p:blipFill>
        <p:spPr>
          <a:xfrm>
            <a:off x="0" y="-321276"/>
            <a:ext cx="12191999" cy="7179276"/>
          </a:xfrm>
          <a:prstGeom prst="rect">
            <a:avLst/>
          </a:prstGeom>
        </p:spPr>
      </p:pic>
      <p:pic>
        <p:nvPicPr>
          <p:cNvPr id="8" name="Picture 7">
            <a:extLst>
              <a:ext uri="{FF2B5EF4-FFF2-40B4-BE49-F238E27FC236}">
                <a16:creationId xmlns:a16="http://schemas.microsoft.com/office/drawing/2014/main" id="{16B0E4B4-1F60-FB4F-BE23-EF7B7D3640C8}"/>
              </a:ext>
            </a:extLst>
          </p:cNvPr>
          <p:cNvPicPr>
            <a:picLocks noChangeAspect="1"/>
          </p:cNvPicPr>
          <p:nvPr/>
        </p:nvPicPr>
        <p:blipFill rotWithShape="1">
          <a:blip r:embed="rId4">
            <a:alphaModFix amt="12000"/>
          </a:blip>
          <a:srcRect r="42279"/>
          <a:stretch/>
        </p:blipFill>
        <p:spPr>
          <a:xfrm>
            <a:off x="8810295" y="373865"/>
            <a:ext cx="3381705" cy="5858769"/>
          </a:xfrm>
          <a:prstGeom prst="rect">
            <a:avLst/>
          </a:prstGeom>
        </p:spPr>
      </p:pic>
      <p:cxnSp>
        <p:nvCxnSpPr>
          <p:cNvPr id="14" name="Straight Connector 13">
            <a:extLst>
              <a:ext uri="{FF2B5EF4-FFF2-40B4-BE49-F238E27FC236}">
                <a16:creationId xmlns:a16="http://schemas.microsoft.com/office/drawing/2014/main" id="{0E5E20BA-BEC9-204A-95C2-D278EAAEC89F}"/>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C1B52A7-9577-F14C-AE0A-F1727A2AB9EA}"/>
              </a:ext>
            </a:extLst>
          </p:cNvPr>
          <p:cNvPicPr>
            <a:picLocks noChangeAspect="1"/>
          </p:cNvPicPr>
          <p:nvPr/>
        </p:nvPicPr>
        <p:blipFill>
          <a:blip r:embed="rId5"/>
          <a:stretch>
            <a:fillRect/>
          </a:stretch>
        </p:blipFill>
        <p:spPr>
          <a:xfrm>
            <a:off x="660504" y="5821835"/>
            <a:ext cx="2287166" cy="690777"/>
          </a:xfrm>
          <a:prstGeom prst="rect">
            <a:avLst/>
          </a:prstGeom>
        </p:spPr>
      </p:pic>
      <p:sp>
        <p:nvSpPr>
          <p:cNvPr id="2" name="Title 1">
            <a:extLst>
              <a:ext uri="{FF2B5EF4-FFF2-40B4-BE49-F238E27FC236}">
                <a16:creationId xmlns:a16="http://schemas.microsoft.com/office/drawing/2014/main" id="{D6E0A3F7-3DD0-416C-B679-FC4F85FB9E6A}"/>
              </a:ext>
            </a:extLst>
          </p:cNvPr>
          <p:cNvSpPr>
            <a:spLocks noGrp="1"/>
          </p:cNvSpPr>
          <p:nvPr>
            <p:ph type="title"/>
          </p:nvPr>
        </p:nvSpPr>
        <p:spPr>
          <a:xfrm>
            <a:off x="568411" y="2084173"/>
            <a:ext cx="10785388" cy="2087927"/>
          </a:xfrm>
        </p:spPr>
        <p:txBody>
          <a:bodyPr>
            <a:normAutofit fontScale="90000"/>
          </a:bodyPr>
          <a:lstStyle/>
          <a:p>
            <a:pPr algn="ctr"/>
            <a:r>
              <a:rPr lang="en-US" sz="5600" b="1" dirty="0">
                <a:solidFill>
                  <a:schemeClr val="bg1"/>
                </a:solidFill>
                <a:latin typeface="Montserrat" panose="00000500000000000000" pitchFamily="2" charset="0"/>
              </a:rPr>
              <a:t>Expert Corner: Back-to-Basics</a:t>
            </a:r>
            <a:br>
              <a:rPr lang="en-US" sz="5600" b="1" dirty="0">
                <a:solidFill>
                  <a:schemeClr val="bg1"/>
                </a:solidFill>
                <a:latin typeface="Montserrat" panose="00000500000000000000" pitchFamily="2" charset="0"/>
              </a:rPr>
            </a:br>
            <a:br>
              <a:rPr lang="en-US" b="1" dirty="0">
                <a:solidFill>
                  <a:schemeClr val="bg1"/>
                </a:solidFill>
                <a:latin typeface="Montserrat" panose="00000500000000000000" pitchFamily="2" charset="0"/>
              </a:rPr>
            </a:br>
            <a:r>
              <a:rPr lang="en-US" b="1" i="1" dirty="0">
                <a:solidFill>
                  <a:schemeClr val="bg1"/>
                </a:solidFill>
                <a:latin typeface="Montserrat" panose="00000500000000000000" pitchFamily="2" charset="0"/>
              </a:rPr>
              <a:t>Value Added Tax</a:t>
            </a:r>
            <a:endParaRPr lang="en-ZA" b="1" i="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2931020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1920E4C-E843-724B-8C2E-23DCA472D754}"/>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13AE998-8817-C04B-B848-0B9C0313F577}"/>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BCB56CE2-AE2A-E740-8BB6-32AE543E9DE2}"/>
              </a:ext>
            </a:extLst>
          </p:cNvPr>
          <p:cNvPicPr>
            <a:picLocks noChangeAspect="1"/>
          </p:cNvPicPr>
          <p:nvPr/>
        </p:nvPicPr>
        <p:blipFill>
          <a:blip r:embed="rId3">
            <a:alphaModFix amt="26000"/>
          </a:blip>
          <a:stretch>
            <a:fillRect/>
          </a:stretch>
        </p:blipFill>
        <p:spPr>
          <a:xfrm>
            <a:off x="3685402" y="583187"/>
            <a:ext cx="8506598" cy="6118781"/>
          </a:xfrm>
          <a:prstGeom prst="rect">
            <a:avLst/>
          </a:prstGeom>
        </p:spPr>
      </p:pic>
      <p:sp>
        <p:nvSpPr>
          <p:cNvPr id="5" name="TextBox 4">
            <a:extLst>
              <a:ext uri="{FF2B5EF4-FFF2-40B4-BE49-F238E27FC236}">
                <a16:creationId xmlns:a16="http://schemas.microsoft.com/office/drawing/2014/main" id="{EB298735-6CB5-419C-87C0-1F48682575B8}"/>
              </a:ext>
            </a:extLst>
          </p:cNvPr>
          <p:cNvSpPr txBox="1"/>
          <p:nvPr/>
        </p:nvSpPr>
        <p:spPr>
          <a:xfrm>
            <a:off x="623768" y="299862"/>
            <a:ext cx="10677236" cy="5570756"/>
          </a:xfrm>
          <a:prstGeom prst="rect">
            <a:avLst/>
          </a:prstGeom>
          <a:noFill/>
        </p:spPr>
        <p:txBody>
          <a:bodyPr wrap="square" rtlCol="0">
            <a:spAutoFit/>
          </a:bodyPr>
          <a:lstStyle/>
          <a:p>
            <a:r>
              <a:rPr lang="en-US" sz="3600" b="1" dirty="0">
                <a:solidFill>
                  <a:srgbClr val="002060"/>
                </a:solidFill>
                <a:latin typeface="Montserrat" panose="00000500000000000000" pitchFamily="2" charset="0"/>
              </a:rPr>
              <a:t>Agenda:</a:t>
            </a:r>
          </a:p>
          <a:p>
            <a:pPr marR="0" lvl="0">
              <a:tabLst>
                <a:tab pos="457200" algn="l"/>
              </a:tabLst>
            </a:pPr>
            <a:endParaRPr lang="en-US" sz="2400" b="1" dirty="0">
              <a:solidFill>
                <a:srgbClr val="002060"/>
              </a:solidFill>
              <a:latin typeface="Montserrat" panose="00000500000000000000" pitchFamily="2" charset="0"/>
            </a:endParaRPr>
          </a:p>
          <a:p>
            <a:pPr marL="342900" marR="0" lvl="0" indent="-342900">
              <a:buFont typeface="+mj-lt"/>
              <a:buAutoNum type="arabicPeriod"/>
              <a:tabLst>
                <a:tab pos="457200" algn="l"/>
              </a:tabLst>
            </a:pPr>
            <a:r>
              <a:rPr lang="en-ZA" sz="2500" kern="1800" dirty="0">
                <a:solidFill>
                  <a:srgbClr val="002060"/>
                </a:solidFill>
                <a:effectLst/>
                <a:latin typeface="Montserrat" panose="00000500000000000000" pitchFamily="2" charset="0"/>
                <a:ea typeface="Times New Roman" panose="02020603050405020304" pitchFamily="18" charset="0"/>
                <a:cs typeface="Aptos" panose="020B0004020202020204" pitchFamily="34" charset="0"/>
              </a:rPr>
              <a:t>Understanding VAT Requirements</a:t>
            </a:r>
          </a:p>
          <a:p>
            <a:pPr marL="457200" marR="0" lvl="0" indent="-457200">
              <a:buFont typeface="+mj-lt"/>
              <a:buAutoNum type="arabicPeriod"/>
              <a:tabLst>
                <a:tab pos="457200" algn="l"/>
              </a:tabLst>
            </a:pPr>
            <a:endParaRPr lang="en-ZA" sz="2500" kern="1800" dirty="0">
              <a:solidFill>
                <a:srgbClr val="002060"/>
              </a:solidFill>
              <a:effectLst/>
              <a:latin typeface="Montserrat" panose="00000500000000000000" pitchFamily="2" charset="0"/>
              <a:ea typeface="Aptos" panose="020B0004020202020204" pitchFamily="34" charset="0"/>
              <a:cs typeface="Aptos" panose="020B0004020202020204" pitchFamily="34" charset="0"/>
            </a:endParaRPr>
          </a:p>
          <a:p>
            <a:pPr marL="342900" indent="-342900">
              <a:buFont typeface="+mj-lt"/>
              <a:buAutoNum type="arabicPeriod"/>
            </a:pPr>
            <a:r>
              <a:rPr lang="en-ZA" sz="2500" kern="1800" dirty="0">
                <a:solidFill>
                  <a:srgbClr val="002060"/>
                </a:solidFill>
                <a:effectLst/>
                <a:latin typeface="Montserrat" panose="00000500000000000000" pitchFamily="2" charset="0"/>
                <a:ea typeface="Times New Roman" panose="02020603050405020304" pitchFamily="18" charset="0"/>
                <a:cs typeface="Aptos" panose="020B0004020202020204" pitchFamily="34" charset="0"/>
              </a:rPr>
              <a:t>Key Considerations Before Submission</a:t>
            </a:r>
          </a:p>
          <a:p>
            <a:pPr marL="457200" indent="-457200">
              <a:buFont typeface="+mj-lt"/>
              <a:buAutoNum type="arabicPeriod"/>
            </a:pPr>
            <a:endParaRPr lang="en-ZA" sz="2500" kern="1800" dirty="0">
              <a:solidFill>
                <a:srgbClr val="002060"/>
              </a:solidFill>
              <a:effectLst/>
              <a:latin typeface="Montserrat" panose="00000500000000000000" pitchFamily="2" charset="0"/>
              <a:ea typeface="Aptos" panose="020B0004020202020204" pitchFamily="34" charset="0"/>
              <a:cs typeface="Aptos" panose="020B0004020202020204" pitchFamily="34" charset="0"/>
            </a:endParaRPr>
          </a:p>
          <a:p>
            <a:pPr marL="342900" indent="-342900">
              <a:buFont typeface="+mj-lt"/>
              <a:buAutoNum type="arabicPeriod"/>
            </a:pPr>
            <a:r>
              <a:rPr lang="en-ZA" sz="2500" kern="1800" dirty="0">
                <a:solidFill>
                  <a:srgbClr val="002060"/>
                </a:solidFill>
                <a:effectLst/>
                <a:latin typeface="Montserrat" panose="00000500000000000000" pitchFamily="2" charset="0"/>
                <a:ea typeface="Times New Roman" panose="02020603050405020304" pitchFamily="18" charset="0"/>
                <a:cs typeface="Aptos" panose="020B0004020202020204" pitchFamily="34" charset="0"/>
              </a:rPr>
              <a:t>The VAT Submission Process</a:t>
            </a:r>
          </a:p>
          <a:p>
            <a:pPr marL="457200" indent="-457200">
              <a:buFont typeface="+mj-lt"/>
              <a:buAutoNum type="arabicPeriod"/>
            </a:pPr>
            <a:endParaRPr lang="en-ZA" sz="2500" kern="1800" dirty="0">
              <a:solidFill>
                <a:srgbClr val="002060"/>
              </a:solidFill>
              <a:effectLst/>
              <a:latin typeface="Montserrat" panose="00000500000000000000" pitchFamily="2" charset="0"/>
              <a:ea typeface="Aptos" panose="020B0004020202020204" pitchFamily="34" charset="0"/>
              <a:cs typeface="Aptos" panose="020B0004020202020204" pitchFamily="34" charset="0"/>
            </a:endParaRPr>
          </a:p>
          <a:p>
            <a:pPr marL="342900" indent="-342900">
              <a:buFont typeface="+mj-lt"/>
              <a:buAutoNum type="arabicPeriod"/>
            </a:pPr>
            <a:r>
              <a:rPr lang="en-ZA" sz="2500" kern="1800" dirty="0">
                <a:solidFill>
                  <a:srgbClr val="002060"/>
                </a:solidFill>
                <a:effectLst/>
                <a:latin typeface="Montserrat" panose="00000500000000000000" pitchFamily="2" charset="0"/>
                <a:ea typeface="Times New Roman" panose="02020603050405020304" pitchFamily="18" charset="0"/>
                <a:cs typeface="Aptos" panose="020B0004020202020204" pitchFamily="34" charset="0"/>
              </a:rPr>
              <a:t>Potential Risks and Red Flags</a:t>
            </a:r>
          </a:p>
          <a:p>
            <a:pPr marL="457200" indent="-457200">
              <a:buFont typeface="+mj-lt"/>
              <a:buAutoNum type="arabicPeriod"/>
            </a:pPr>
            <a:endParaRPr lang="en-ZA" sz="2500" kern="1800" dirty="0">
              <a:solidFill>
                <a:srgbClr val="002060"/>
              </a:solidFill>
              <a:effectLst/>
              <a:latin typeface="Montserrat" panose="00000500000000000000" pitchFamily="2" charset="0"/>
              <a:ea typeface="Aptos" panose="020B0004020202020204" pitchFamily="34" charset="0"/>
              <a:cs typeface="Aptos" panose="020B0004020202020204" pitchFamily="34" charset="0"/>
            </a:endParaRPr>
          </a:p>
          <a:p>
            <a:pPr marL="342900" indent="-342900">
              <a:buFont typeface="+mj-lt"/>
              <a:buAutoNum type="arabicPeriod"/>
            </a:pPr>
            <a:r>
              <a:rPr lang="en-ZA" sz="2500" kern="1800" dirty="0">
                <a:solidFill>
                  <a:srgbClr val="002060"/>
                </a:solidFill>
                <a:effectLst/>
                <a:latin typeface="Montserrat" panose="00000500000000000000" pitchFamily="2" charset="0"/>
                <a:ea typeface="Times New Roman" panose="02020603050405020304" pitchFamily="18" charset="0"/>
                <a:cs typeface="Aptos" panose="020B0004020202020204" pitchFamily="34" charset="0"/>
              </a:rPr>
              <a:t>Insights into the Audit Process</a:t>
            </a:r>
          </a:p>
          <a:p>
            <a:pPr marL="457200" indent="-457200">
              <a:buFont typeface="+mj-lt"/>
              <a:buAutoNum type="arabicPeriod"/>
            </a:pPr>
            <a:endParaRPr lang="en-ZA" sz="2500" kern="1800" dirty="0">
              <a:solidFill>
                <a:srgbClr val="002060"/>
              </a:solidFill>
              <a:effectLst/>
              <a:latin typeface="Montserrat" panose="00000500000000000000" pitchFamily="2" charset="0"/>
              <a:ea typeface="Aptos" panose="020B0004020202020204" pitchFamily="34" charset="0"/>
              <a:cs typeface="Aptos" panose="020B0004020202020204" pitchFamily="34" charset="0"/>
            </a:endParaRPr>
          </a:p>
          <a:p>
            <a:endParaRPr lang="en-US" sz="2800" dirty="0">
              <a:solidFill>
                <a:srgbClr val="002060"/>
              </a:solidFill>
              <a:latin typeface="Montserrat" panose="00000500000000000000" pitchFamily="2" charset="0"/>
            </a:endParaRPr>
          </a:p>
          <a:p>
            <a:endParaRPr lang="en-ZA" dirty="0">
              <a:latin typeface="Montserrat" panose="00000500000000000000" pitchFamily="2" charset="0"/>
            </a:endParaRPr>
          </a:p>
        </p:txBody>
      </p:sp>
    </p:spTree>
    <p:extLst>
      <p:ext uri="{BB962C8B-B14F-4D97-AF65-F5344CB8AC3E}">
        <p14:creationId xmlns:p14="http://schemas.microsoft.com/office/powerpoint/2010/main" val="2475229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EEFF9-C530-D96B-090F-543D8834EAFF}"/>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C7C92FC-34F9-352C-CE7E-59E1E8D6F9BA}"/>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6E54286-58AD-67EE-A37B-B2271373873F}"/>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ADCF4CD9-1F6C-2E06-A798-8403FD968657}"/>
              </a:ext>
            </a:extLst>
          </p:cNvPr>
          <p:cNvPicPr>
            <a:picLocks noChangeAspect="1"/>
          </p:cNvPicPr>
          <p:nvPr/>
        </p:nvPicPr>
        <p:blipFill>
          <a:blip r:embed="rId3">
            <a:alphaModFix amt="26000"/>
          </a:blip>
          <a:stretch>
            <a:fillRect/>
          </a:stretch>
        </p:blipFill>
        <p:spPr>
          <a:xfrm>
            <a:off x="4156742" y="583187"/>
            <a:ext cx="8506598" cy="6118781"/>
          </a:xfrm>
          <a:prstGeom prst="rect">
            <a:avLst/>
          </a:prstGeom>
        </p:spPr>
      </p:pic>
      <p:sp>
        <p:nvSpPr>
          <p:cNvPr id="2" name="Title 1">
            <a:extLst>
              <a:ext uri="{FF2B5EF4-FFF2-40B4-BE49-F238E27FC236}">
                <a16:creationId xmlns:a16="http://schemas.microsoft.com/office/drawing/2014/main" id="{FDCA6BAF-4C6A-541D-223B-05F5D9E8240A}"/>
              </a:ext>
            </a:extLst>
          </p:cNvPr>
          <p:cNvSpPr>
            <a:spLocks noGrp="1"/>
          </p:cNvSpPr>
          <p:nvPr>
            <p:ph type="title"/>
          </p:nvPr>
        </p:nvSpPr>
        <p:spPr>
          <a:xfrm>
            <a:off x="465438" y="250884"/>
            <a:ext cx="11281719" cy="664605"/>
          </a:xfrm>
        </p:spPr>
        <p:txBody>
          <a:bodyPr>
            <a:noAutofit/>
          </a:bodyPr>
          <a:lstStyle/>
          <a:p>
            <a:r>
              <a:rPr lang="en-US" sz="3600" b="1" dirty="0">
                <a:solidFill>
                  <a:srgbClr val="002060"/>
                </a:solidFill>
                <a:latin typeface="Montserrat" panose="00000500000000000000" pitchFamily="2" charset="0"/>
              </a:rPr>
              <a:t>Qualifying criteria for VAT registration </a:t>
            </a:r>
          </a:p>
        </p:txBody>
      </p:sp>
      <p:sp>
        <p:nvSpPr>
          <p:cNvPr id="3" name="Content Placeholder 2">
            <a:extLst>
              <a:ext uri="{FF2B5EF4-FFF2-40B4-BE49-F238E27FC236}">
                <a16:creationId xmlns:a16="http://schemas.microsoft.com/office/drawing/2014/main" id="{08C967A7-CD2C-11F4-FF84-1261D033D75A}"/>
              </a:ext>
            </a:extLst>
          </p:cNvPr>
          <p:cNvSpPr>
            <a:spLocks noGrp="1"/>
          </p:cNvSpPr>
          <p:nvPr>
            <p:ph idx="1"/>
          </p:nvPr>
        </p:nvSpPr>
        <p:spPr>
          <a:xfrm>
            <a:off x="483049" y="915488"/>
            <a:ext cx="11264101" cy="5691627"/>
          </a:xfrm>
        </p:spPr>
        <p:txBody>
          <a:bodyPr>
            <a:normAutofit/>
          </a:bodyPr>
          <a:lstStyle/>
          <a:p>
            <a:pPr marL="0" indent="0">
              <a:buNone/>
            </a:pPr>
            <a:endParaRPr lang="en-ZA" sz="2000"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endParaRPr>
          </a:p>
          <a:p>
            <a:pPr marL="0" indent="0">
              <a:buNone/>
            </a:pPr>
            <a:r>
              <a:rPr lang="en-ZA" sz="2000" b="1" kern="100" dirty="0">
                <a:solidFill>
                  <a:srgbClr val="002060"/>
                </a:solidFill>
                <a:effectLst/>
                <a:latin typeface="Montserrat" panose="00000500000000000000" pitchFamily="2" charset="0"/>
                <a:ea typeface="Aptos" panose="020B0004020202020204" pitchFamily="34" charset="0"/>
                <a:cs typeface="Arial" panose="020B0604020202020204" pitchFamily="34" charset="0"/>
              </a:rPr>
              <a:t>Section 1 of the Value-Added Tax Act, No. 89 of 1991</a:t>
            </a:r>
          </a:p>
          <a:p>
            <a:pPr marL="125730" indent="0" algn="just">
              <a:spcBef>
                <a:spcPts val="900"/>
              </a:spcBef>
              <a:buNone/>
            </a:pPr>
            <a:endParaRPr lang="en-US" sz="2000" b="1" i="0" dirty="0">
              <a:solidFill>
                <a:srgbClr val="002060"/>
              </a:solidFill>
              <a:effectLst/>
              <a:latin typeface="Montserrat" panose="00000500000000000000" pitchFamily="2" charset="0"/>
            </a:endParaRPr>
          </a:p>
          <a:p>
            <a:pPr marL="125730" indent="0" algn="just">
              <a:spcBef>
                <a:spcPts val="900"/>
              </a:spcBef>
              <a:buNone/>
            </a:pPr>
            <a:r>
              <a:rPr lang="en-US" sz="2000" b="1" i="0" dirty="0">
                <a:solidFill>
                  <a:srgbClr val="002060"/>
                </a:solidFill>
                <a:effectLst/>
                <a:latin typeface="Montserrat" panose="00000500000000000000" pitchFamily="2" charset="0"/>
              </a:rPr>
              <a:t>“enterprise” </a:t>
            </a:r>
            <a:r>
              <a:rPr lang="en-US" sz="2000" b="0" i="0" dirty="0">
                <a:solidFill>
                  <a:srgbClr val="002060"/>
                </a:solidFill>
                <a:effectLst/>
                <a:latin typeface="Montserrat" panose="00000500000000000000" pitchFamily="2" charset="0"/>
              </a:rPr>
              <a:t>means—</a:t>
            </a:r>
          </a:p>
          <a:p>
            <a:pPr marL="431800" indent="0" algn="just">
              <a:spcBef>
                <a:spcPts val="900"/>
              </a:spcBef>
              <a:buNone/>
            </a:pPr>
            <a:r>
              <a:rPr lang="en-US" sz="2000" b="0" i="0" dirty="0">
                <a:solidFill>
                  <a:srgbClr val="002060"/>
                </a:solidFill>
                <a:effectLst/>
                <a:latin typeface="Montserrat" panose="00000500000000000000" pitchFamily="2" charset="0"/>
              </a:rPr>
              <a:t>(</a:t>
            </a:r>
            <a:r>
              <a:rPr lang="en-US" sz="2000" b="0" i="1" dirty="0">
                <a:solidFill>
                  <a:srgbClr val="002060"/>
                </a:solidFill>
                <a:effectLst/>
                <a:latin typeface="Montserrat" panose="00000500000000000000" pitchFamily="2" charset="0"/>
              </a:rPr>
              <a:t>a</a:t>
            </a:r>
            <a:r>
              <a:rPr lang="en-US" sz="2000" b="0" i="0" dirty="0">
                <a:solidFill>
                  <a:srgbClr val="002060"/>
                </a:solidFill>
                <a:effectLst/>
                <a:latin typeface="Montserrat" panose="00000500000000000000" pitchFamily="2" charset="0"/>
              </a:rPr>
              <a:t>) in the case of any vendor, any enterprise or activity which is carried on continuously or regularly by any person in the Republic or partly in the Republic and in the course or furtherance of which goods or services are supplied to any other person for a consideration, whether or not for profit, including any enterprise or activity carried on in the form of a commercial, financial, industrial, mining, farming, fishing, municipal or professional concern or any other concern of a continuing nature or in the form of an association or club;</a:t>
            </a:r>
          </a:p>
          <a:p>
            <a:pPr marL="0" indent="0">
              <a:buNone/>
            </a:pPr>
            <a:endParaRPr lang="en-ZA" sz="18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en-ZA" sz="2400" dirty="0">
              <a:solidFill>
                <a:srgbClr val="002060"/>
              </a:solidFill>
              <a:latin typeface="Montserrat" panose="00000500000000000000" pitchFamily="2" charset="0"/>
            </a:endParaRPr>
          </a:p>
        </p:txBody>
      </p:sp>
    </p:spTree>
    <p:extLst>
      <p:ext uri="{BB962C8B-B14F-4D97-AF65-F5344CB8AC3E}">
        <p14:creationId xmlns:p14="http://schemas.microsoft.com/office/powerpoint/2010/main" val="8927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0F1F4-9E07-44F4-2413-65D26D1C4B53}"/>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F70E928-3C1D-FC2B-ED22-67A061444BD2}"/>
              </a:ext>
            </a:extLst>
          </p:cNvPr>
          <p:cNvCxnSpPr/>
          <p:nvPr/>
        </p:nvCxnSpPr>
        <p:spPr>
          <a:xfrm>
            <a:off x="284205" y="481914"/>
            <a:ext cx="0" cy="6054810"/>
          </a:xfrm>
          <a:prstGeom prst="line">
            <a:avLst/>
          </a:prstGeom>
          <a:ln w="9525">
            <a:solidFill>
              <a:srgbClr val="E4C22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9F22CEE-FA2E-EF41-B991-5F368D20D1CA}"/>
              </a:ext>
            </a:extLst>
          </p:cNvPr>
          <p:cNvPicPr>
            <a:picLocks noChangeAspect="1"/>
          </p:cNvPicPr>
          <p:nvPr/>
        </p:nvPicPr>
        <p:blipFill>
          <a:blip r:embed="rId2"/>
          <a:stretch>
            <a:fillRect/>
          </a:stretch>
        </p:blipFill>
        <p:spPr>
          <a:xfrm>
            <a:off x="10089505" y="5987558"/>
            <a:ext cx="1818290" cy="549166"/>
          </a:xfrm>
          <a:prstGeom prst="rect">
            <a:avLst/>
          </a:prstGeom>
        </p:spPr>
      </p:pic>
      <p:pic>
        <p:nvPicPr>
          <p:cNvPr id="4" name="Picture 3">
            <a:extLst>
              <a:ext uri="{FF2B5EF4-FFF2-40B4-BE49-F238E27FC236}">
                <a16:creationId xmlns:a16="http://schemas.microsoft.com/office/drawing/2014/main" id="{76C5908B-A1BF-F6A8-45CA-9260E57BC468}"/>
              </a:ext>
            </a:extLst>
          </p:cNvPr>
          <p:cNvPicPr>
            <a:picLocks noChangeAspect="1"/>
          </p:cNvPicPr>
          <p:nvPr/>
        </p:nvPicPr>
        <p:blipFill>
          <a:blip r:embed="rId3">
            <a:alphaModFix amt="26000"/>
          </a:blip>
          <a:stretch>
            <a:fillRect/>
          </a:stretch>
        </p:blipFill>
        <p:spPr>
          <a:xfrm>
            <a:off x="4156742" y="583187"/>
            <a:ext cx="8506598" cy="6118781"/>
          </a:xfrm>
          <a:prstGeom prst="rect">
            <a:avLst/>
          </a:prstGeom>
        </p:spPr>
      </p:pic>
      <p:sp>
        <p:nvSpPr>
          <p:cNvPr id="2" name="Title 1">
            <a:extLst>
              <a:ext uri="{FF2B5EF4-FFF2-40B4-BE49-F238E27FC236}">
                <a16:creationId xmlns:a16="http://schemas.microsoft.com/office/drawing/2014/main" id="{95A7F761-527D-045C-3867-15BA1DA1E613}"/>
              </a:ext>
            </a:extLst>
          </p:cNvPr>
          <p:cNvSpPr>
            <a:spLocks noGrp="1"/>
          </p:cNvSpPr>
          <p:nvPr>
            <p:ph type="title"/>
          </p:nvPr>
        </p:nvSpPr>
        <p:spPr>
          <a:xfrm>
            <a:off x="914400" y="133489"/>
            <a:ext cx="10515600" cy="1022351"/>
          </a:xfrm>
        </p:spPr>
        <p:txBody>
          <a:bodyPr>
            <a:noAutofit/>
          </a:bodyPr>
          <a:lstStyle/>
          <a:p>
            <a:r>
              <a:rPr lang="en-US" sz="3600" b="1" dirty="0">
                <a:solidFill>
                  <a:srgbClr val="002060"/>
                </a:solidFill>
                <a:latin typeface="Montserrat" panose="00000500000000000000" pitchFamily="2" charset="0"/>
              </a:rPr>
              <a:t>Qualifying criteria for VAT registration </a:t>
            </a:r>
          </a:p>
        </p:txBody>
      </p:sp>
      <p:sp>
        <p:nvSpPr>
          <p:cNvPr id="6" name="Text Placeholder 5">
            <a:extLst>
              <a:ext uri="{FF2B5EF4-FFF2-40B4-BE49-F238E27FC236}">
                <a16:creationId xmlns:a16="http://schemas.microsoft.com/office/drawing/2014/main" id="{DEA505CE-23E4-7939-1374-B7282BF986BE}"/>
              </a:ext>
            </a:extLst>
          </p:cNvPr>
          <p:cNvSpPr>
            <a:spLocks noGrp="1"/>
          </p:cNvSpPr>
          <p:nvPr>
            <p:ph type="body" idx="1"/>
          </p:nvPr>
        </p:nvSpPr>
        <p:spPr>
          <a:xfrm>
            <a:off x="839788" y="894080"/>
            <a:ext cx="10193397" cy="1299177"/>
          </a:xfrm>
        </p:spPr>
        <p:txBody>
          <a:bodyPr>
            <a:normAutofit fontScale="85000" lnSpcReduction="20000"/>
          </a:bodyPr>
          <a:lstStyle/>
          <a:p>
            <a:r>
              <a:rPr lang="en-US" sz="2400" dirty="0">
                <a:solidFill>
                  <a:srgbClr val="002060"/>
                </a:solidFill>
                <a:latin typeface="Montserrat" panose="00000500000000000000" pitchFamily="2" charset="0"/>
              </a:rPr>
              <a:t>An enterprise </a:t>
            </a:r>
            <a:r>
              <a:rPr lang="en-US" sz="2400" b="0" i="0" dirty="0">
                <a:solidFill>
                  <a:srgbClr val="002060"/>
                </a:solidFill>
                <a:effectLst/>
                <a:latin typeface="Montserrat" panose="00000500000000000000" pitchFamily="2" charset="0"/>
              </a:rPr>
              <a:t>includes any activity carried on continuously or regularly by any person in or partly in South Africa where goods or services are supplied to another person for a consideration, whether or not for profit. Anything done to start or terminate an enterprise is also included as conducting an enterprise for VAT purposes.</a:t>
            </a:r>
          </a:p>
        </p:txBody>
      </p:sp>
      <p:sp>
        <p:nvSpPr>
          <p:cNvPr id="3" name="Content Placeholder 2">
            <a:extLst>
              <a:ext uri="{FF2B5EF4-FFF2-40B4-BE49-F238E27FC236}">
                <a16:creationId xmlns:a16="http://schemas.microsoft.com/office/drawing/2014/main" id="{F0D0085E-096D-D86F-9845-D4EDA1902425}"/>
              </a:ext>
            </a:extLst>
          </p:cNvPr>
          <p:cNvSpPr>
            <a:spLocks noGrp="1"/>
          </p:cNvSpPr>
          <p:nvPr>
            <p:ph sz="half" idx="2"/>
          </p:nvPr>
        </p:nvSpPr>
        <p:spPr>
          <a:xfrm>
            <a:off x="839788" y="2505075"/>
            <a:ext cx="5256212" cy="3684588"/>
          </a:xfrm>
        </p:spPr>
        <p:txBody>
          <a:bodyPr>
            <a:normAutofit fontScale="55000" lnSpcReduction="20000"/>
          </a:bodyPr>
          <a:lstStyle/>
          <a:p>
            <a:pPr marL="125730" indent="0">
              <a:spcBef>
                <a:spcPts val="900"/>
              </a:spcBef>
              <a:buNone/>
            </a:pPr>
            <a:r>
              <a:rPr lang="en-US" sz="2600" b="1" dirty="0">
                <a:solidFill>
                  <a:srgbClr val="002060"/>
                </a:solidFill>
                <a:latin typeface="Montserrat" panose="00000500000000000000" pitchFamily="2" charset="0"/>
              </a:rPr>
              <a:t>I</a:t>
            </a:r>
            <a:r>
              <a:rPr lang="en-US" sz="2600" b="1" i="0" dirty="0">
                <a:solidFill>
                  <a:srgbClr val="002060"/>
                </a:solidFill>
                <a:effectLst/>
                <a:latin typeface="Montserrat" panose="00000500000000000000" pitchFamily="2" charset="0"/>
              </a:rPr>
              <a:t>ncluded in the definition of “enterprise”:</a:t>
            </a:r>
            <a:endParaRPr lang="en-US" sz="2600" b="1" i="0" kern="100" dirty="0">
              <a:solidFill>
                <a:srgbClr val="002060"/>
              </a:solidFill>
              <a:effectLst/>
              <a:latin typeface="Montserrat" panose="00000500000000000000" pitchFamily="2" charset="0"/>
              <a:cs typeface="Arial" panose="020B0604020202020204" pitchFamily="34" charset="0"/>
            </a:endParaRPr>
          </a:p>
          <a:p>
            <a:pPr fontAlgn="base">
              <a:spcAft>
                <a:spcPts val="1500"/>
              </a:spcAft>
            </a:pPr>
            <a:r>
              <a:rPr lang="en-US" sz="2600" b="0" i="0" dirty="0">
                <a:solidFill>
                  <a:srgbClr val="002060"/>
                </a:solidFill>
                <a:effectLst/>
                <a:latin typeface="Montserrat" panose="00000500000000000000" pitchFamily="2" charset="0"/>
              </a:rPr>
              <a:t>Public authorities as notified by the Commissioner.</a:t>
            </a:r>
          </a:p>
          <a:p>
            <a:pPr fontAlgn="base">
              <a:spcAft>
                <a:spcPts val="1500"/>
              </a:spcAft>
            </a:pPr>
            <a:r>
              <a:rPr lang="en-US" sz="2600" b="0" i="0" dirty="0">
                <a:solidFill>
                  <a:srgbClr val="002060"/>
                </a:solidFill>
                <a:effectLst/>
                <a:latin typeface="Montserrat" panose="00000500000000000000" pitchFamily="2" charset="0"/>
              </a:rPr>
              <a:t>Welfare </a:t>
            </a:r>
            <a:r>
              <a:rPr lang="en-US" sz="2600" b="0" i="0" dirty="0" err="1">
                <a:solidFill>
                  <a:srgbClr val="002060"/>
                </a:solidFill>
                <a:effectLst/>
                <a:latin typeface="Montserrat" panose="00000500000000000000" pitchFamily="2" charset="0"/>
              </a:rPr>
              <a:t>organisations</a:t>
            </a:r>
            <a:r>
              <a:rPr lang="en-US" sz="2600" b="0" i="0" dirty="0">
                <a:solidFill>
                  <a:srgbClr val="002060"/>
                </a:solidFill>
                <a:effectLst/>
                <a:latin typeface="Montserrat" panose="00000500000000000000" pitchFamily="2" charset="0"/>
              </a:rPr>
              <a:t>.</a:t>
            </a:r>
          </a:p>
          <a:p>
            <a:pPr fontAlgn="base">
              <a:spcAft>
                <a:spcPts val="1500"/>
              </a:spcAft>
            </a:pPr>
            <a:r>
              <a:rPr lang="en-US" sz="2600" b="0" i="0" dirty="0">
                <a:solidFill>
                  <a:srgbClr val="002060"/>
                </a:solidFill>
                <a:effectLst/>
                <a:latin typeface="Montserrat" panose="00000500000000000000" pitchFamily="2" charset="0"/>
              </a:rPr>
              <a:t>Share block companies (subject to certain conditions).</a:t>
            </a:r>
          </a:p>
          <a:p>
            <a:pPr fontAlgn="base">
              <a:spcAft>
                <a:spcPts val="1500"/>
              </a:spcAft>
            </a:pPr>
            <a:r>
              <a:rPr lang="en-US" sz="2600" b="0" i="0" dirty="0">
                <a:solidFill>
                  <a:srgbClr val="002060"/>
                </a:solidFill>
                <a:effectLst/>
                <a:latin typeface="Montserrat" panose="00000500000000000000" pitchFamily="2" charset="0"/>
              </a:rPr>
              <a:t>Implementing agency of a foreign donor funded project.</a:t>
            </a:r>
          </a:p>
          <a:p>
            <a:pPr fontAlgn="base">
              <a:spcAft>
                <a:spcPts val="1500"/>
              </a:spcAft>
            </a:pPr>
            <a:r>
              <a:rPr lang="en-US" sz="2600" b="0" i="0" dirty="0">
                <a:solidFill>
                  <a:srgbClr val="002060"/>
                </a:solidFill>
                <a:effectLst/>
                <a:latin typeface="Montserrat" panose="00000500000000000000" pitchFamily="2" charset="0"/>
              </a:rPr>
              <a:t>Intermediaries and non-resident suppliers of electronic services.</a:t>
            </a:r>
          </a:p>
          <a:p>
            <a:pPr marL="125730" indent="0" algn="just">
              <a:spcBef>
                <a:spcPts val="900"/>
              </a:spcBef>
              <a:buNone/>
            </a:pPr>
            <a:endParaRPr lang="en-ZA" sz="18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en-ZA" sz="2400" dirty="0">
              <a:solidFill>
                <a:srgbClr val="002060"/>
              </a:solidFill>
              <a:latin typeface="Montserrat" panose="00000500000000000000" pitchFamily="2" charset="0"/>
            </a:endParaRPr>
          </a:p>
        </p:txBody>
      </p:sp>
      <p:sp>
        <p:nvSpPr>
          <p:cNvPr id="10" name="Content Placeholder 9">
            <a:extLst>
              <a:ext uri="{FF2B5EF4-FFF2-40B4-BE49-F238E27FC236}">
                <a16:creationId xmlns:a16="http://schemas.microsoft.com/office/drawing/2014/main" id="{32C37C43-6AD2-B454-7F78-C636F0084F24}"/>
              </a:ext>
            </a:extLst>
          </p:cNvPr>
          <p:cNvSpPr>
            <a:spLocks noGrp="1"/>
          </p:cNvSpPr>
          <p:nvPr>
            <p:ph sz="quarter" idx="4"/>
          </p:nvPr>
        </p:nvSpPr>
        <p:spPr/>
        <p:txBody>
          <a:bodyPr>
            <a:normAutofit fontScale="55000" lnSpcReduction="20000"/>
          </a:bodyPr>
          <a:lstStyle/>
          <a:p>
            <a:pPr marL="0" indent="0">
              <a:buNone/>
            </a:pPr>
            <a:r>
              <a:rPr lang="en-US" sz="2600" b="1" i="0" dirty="0">
                <a:solidFill>
                  <a:srgbClr val="002060"/>
                </a:solidFill>
                <a:effectLst/>
                <a:latin typeface="Montserrat" panose="00000500000000000000" pitchFamily="2" charset="0"/>
              </a:rPr>
              <a:t>E</a:t>
            </a:r>
            <a:r>
              <a:rPr lang="en-US" sz="2600" b="1" dirty="0">
                <a:solidFill>
                  <a:srgbClr val="002060"/>
                </a:solidFill>
                <a:latin typeface="Montserrat" panose="00000500000000000000" pitchFamily="2" charset="0"/>
              </a:rPr>
              <a:t>x</a:t>
            </a:r>
            <a:r>
              <a:rPr lang="en-US" sz="2600" b="1" i="0" dirty="0">
                <a:solidFill>
                  <a:srgbClr val="002060"/>
                </a:solidFill>
                <a:effectLst/>
                <a:latin typeface="Montserrat" panose="00000500000000000000" pitchFamily="2" charset="0"/>
              </a:rPr>
              <a:t>cluded in the definition of “enterprise”:</a:t>
            </a:r>
            <a:endParaRPr lang="en-US" sz="2600" b="1" i="0" kern="100" dirty="0">
              <a:solidFill>
                <a:srgbClr val="002060"/>
              </a:solidFill>
              <a:effectLst/>
              <a:latin typeface="Montserrat" panose="00000500000000000000" pitchFamily="2" charset="0"/>
              <a:cs typeface="Arial" panose="020B0604020202020204" pitchFamily="34" charset="0"/>
            </a:endParaRPr>
          </a:p>
          <a:p>
            <a:pPr fontAlgn="base">
              <a:spcAft>
                <a:spcPts val="1500"/>
              </a:spcAft>
            </a:pPr>
            <a:r>
              <a:rPr lang="en-ZA" sz="2600" dirty="0">
                <a:solidFill>
                  <a:srgbClr val="002060"/>
                </a:solidFill>
                <a:latin typeface="Montserrat" panose="00000500000000000000" pitchFamily="2" charset="0"/>
              </a:rPr>
              <a:t>Making exempt supplies,</a:t>
            </a:r>
          </a:p>
          <a:p>
            <a:pPr fontAlgn="base">
              <a:spcAft>
                <a:spcPts val="1500"/>
              </a:spcAft>
            </a:pPr>
            <a:r>
              <a:rPr lang="en-US" sz="2600" dirty="0">
                <a:solidFill>
                  <a:srgbClr val="002060"/>
                </a:solidFill>
                <a:latin typeface="Montserrat" panose="00000500000000000000" pitchFamily="2" charset="0"/>
              </a:rPr>
              <a:t>An employee earning a salary or wage from an employer </a:t>
            </a:r>
            <a:endParaRPr lang="en-ZA" sz="2600" dirty="0">
              <a:solidFill>
                <a:srgbClr val="002060"/>
              </a:solidFill>
              <a:latin typeface="Montserrat" panose="00000500000000000000" pitchFamily="2" charset="0"/>
            </a:endParaRPr>
          </a:p>
          <a:p>
            <a:pPr fontAlgn="base">
              <a:spcAft>
                <a:spcPts val="1500"/>
              </a:spcAft>
            </a:pPr>
            <a:r>
              <a:rPr lang="en-US" sz="2600" dirty="0">
                <a:solidFill>
                  <a:srgbClr val="002060"/>
                </a:solidFill>
                <a:latin typeface="Montserrat" panose="00000500000000000000" pitchFamily="2" charset="0"/>
              </a:rPr>
              <a:t>Hobbies or any private recreational pursuits not conducted in the form of a business.</a:t>
            </a:r>
          </a:p>
          <a:p>
            <a:pPr fontAlgn="base">
              <a:spcAft>
                <a:spcPts val="1500"/>
              </a:spcAft>
            </a:pPr>
            <a:r>
              <a:rPr lang="en-ZA" sz="2600" dirty="0">
                <a:solidFill>
                  <a:srgbClr val="002060"/>
                </a:solidFill>
                <a:latin typeface="Montserrat" panose="00000500000000000000" pitchFamily="2" charset="0"/>
              </a:rPr>
              <a:t>Private occasional transactions</a:t>
            </a:r>
          </a:p>
          <a:p>
            <a:pPr fontAlgn="base">
              <a:spcAft>
                <a:spcPts val="1500"/>
              </a:spcAft>
            </a:pPr>
            <a:r>
              <a:rPr lang="en-US" sz="2600" dirty="0">
                <a:solidFill>
                  <a:srgbClr val="002060"/>
                </a:solidFill>
                <a:latin typeface="Montserrat" panose="00000500000000000000" pitchFamily="2" charset="0"/>
              </a:rPr>
              <a:t>Supplying “commercial accommodation” in circumstances where the total value of those supplies made or reasonably expected to be made does not exceed R120 000 in any consecutive period of 12 months.</a:t>
            </a:r>
          </a:p>
          <a:p>
            <a:endParaRPr lang="en-ZA" dirty="0"/>
          </a:p>
        </p:txBody>
      </p:sp>
    </p:spTree>
    <p:extLst>
      <p:ext uri="{BB962C8B-B14F-4D97-AF65-F5344CB8AC3E}">
        <p14:creationId xmlns:p14="http://schemas.microsoft.com/office/powerpoint/2010/main" val="3429984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3912</Words>
  <Application>Microsoft Office PowerPoint</Application>
  <PresentationFormat>Widescreen</PresentationFormat>
  <Paragraphs>307</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-apple-system</vt:lpstr>
      <vt:lpstr>Aptos</vt:lpstr>
      <vt:lpstr>Arial</vt:lpstr>
      <vt:lpstr>Calibri</vt:lpstr>
      <vt:lpstr>Calibri Light</vt:lpstr>
      <vt:lpstr>Montserrat</vt:lpstr>
      <vt:lpstr>Wingdings</vt:lpstr>
      <vt:lpstr>Office Theme</vt:lpstr>
      <vt:lpstr>SARS Operations  Back-to-basic: Value Added Tax 6 March 2025</vt:lpstr>
      <vt:lpstr>PowerPoint Presentation</vt:lpstr>
      <vt:lpstr>PowerPoint Presentation</vt:lpstr>
      <vt:lpstr>PowerPoint Presentation</vt:lpstr>
      <vt:lpstr>PowerPoint Presentation</vt:lpstr>
      <vt:lpstr>Expert Corner: Back-to-Basics  Value Added Tax</vt:lpstr>
      <vt:lpstr>PowerPoint Presentation</vt:lpstr>
      <vt:lpstr>Qualifying criteria for VAT registration </vt:lpstr>
      <vt:lpstr>Qualifying criteria for VAT registration </vt:lpstr>
      <vt:lpstr>Qualifying criteria for VAT registration </vt:lpstr>
      <vt:lpstr>Qualifying criteria for VAT registration </vt:lpstr>
      <vt:lpstr>Qualifying criteria for VAT registration </vt:lpstr>
      <vt:lpstr>Qualifying criteria for VAT registration </vt:lpstr>
      <vt:lpstr>Qualifying criteria for VAT registration </vt:lpstr>
      <vt:lpstr>Qualifying criteria for VAT registration </vt:lpstr>
      <vt:lpstr>Qualifying criteria for VAT registration </vt:lpstr>
      <vt:lpstr>Qualifying criteria for VAT registration </vt:lpstr>
      <vt:lpstr>VAT Registration process</vt:lpstr>
      <vt:lpstr>VAT Registration process</vt:lpstr>
      <vt:lpstr>VAT Registration process</vt:lpstr>
      <vt:lpstr>VAT Registration (Categories)</vt:lpstr>
      <vt:lpstr>VAT Registration process</vt:lpstr>
      <vt:lpstr>Key Considerations Before Submission</vt:lpstr>
      <vt:lpstr>Key Considerations Before Submission</vt:lpstr>
      <vt:lpstr>Key Considerations Before Submission</vt:lpstr>
      <vt:lpstr>Key Considerations Before Submission</vt:lpstr>
      <vt:lpstr>Submission Process</vt:lpstr>
      <vt:lpstr>Identifying Potential Risks</vt:lpstr>
      <vt:lpstr>The Audit Process</vt:lpstr>
      <vt:lpstr>The Audit Process</vt:lpstr>
      <vt:lpstr>The Audit Process</vt:lpstr>
      <vt:lpstr>The Audit Process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Tshego Phiri</dc:creator>
  <cp:lastModifiedBy>Yolisa Dyasi</cp:lastModifiedBy>
  <cp:revision>76</cp:revision>
  <dcterms:created xsi:type="dcterms:W3CDTF">2021-07-09T10:15:58Z</dcterms:created>
  <dcterms:modified xsi:type="dcterms:W3CDTF">2025-03-05T10:10:57Z</dcterms:modified>
</cp:coreProperties>
</file>